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13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5" d="100"/>
          <a:sy n="75" d="100"/>
        </p:scale>
        <p:origin x="-50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F59A8A-DF7B-4167-9718-FC76329FCB93}" type="datetimeFigureOut">
              <a:rPr lang="ar-EG" smtClean="0"/>
              <a:t>21/03/1437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D9878D-641D-4639-BA3F-DFB71A5AD8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7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9DDA5C-3C1D-48B4-8E07-96558CE6994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0E97C0-61FC-44A6-9AAB-2D35563B256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EBD2A4-76B4-4509-83FD-D65BDE025DB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EBD2A4-76B4-4509-83FD-D65BDE025DB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9D1B6A-F02A-4D40-9587-715D9C1F79F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66D34E-F416-425C-A81F-EA8EB84FBF9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0D775C-BE71-4181-9E7C-ED0BE11186A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0D775C-BE71-4181-9E7C-ED0BE11186A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0D775C-BE71-4181-9E7C-ED0BE11186A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814F36-1898-4C8D-BF02-B723500D4BC6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CE13-63CD-486C-9EEB-EADD2A267436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72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B86F-4FAA-471D-8488-0ACF3E5D48EB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EE1-634E-416D-B489-BEE62F4A34FB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4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E064-4931-4CA2-A712-00516D428959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898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FA60-CF30-4C7F-A522-B46DBC8E5F23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E9D0-D9EA-48A1-BE79-8B40144B4C86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D6C-D451-481B-BD69-B8C4740287B8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088-6F84-4DF9-8054-8D9A13D8CF77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C89-93DB-4C0A-BB3D-3751D1170ED4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ED8D-A85E-4BDA-BCAA-E3ECDD143250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791C-003C-475E-BC8A-D752690CE24F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9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990-8AA2-46D0-8FE0-6CD2E353BC4F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E2E-32DF-4AD2-B322-DA8B698DA250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CFD3-3B2B-492A-A6A0-94BA91DFCD44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65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2546-3BE0-4B2F-92D2-85A439098DBD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AAB-A0D0-4A8E-A0D0-A15CC5E27F4B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65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97CF89-FA72-40D5-A412-CE43A092EDEF}" type="datetime8">
              <a:rPr lang="ar-EG" smtClean="0"/>
              <a:t>01 كانون الثاني، 16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46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Computer 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587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Accessing I/O devices (cont.)</a:t>
            </a:r>
          </a:p>
        </p:txBody>
      </p:sp>
      <p:grpSp>
        <p:nvGrpSpPr>
          <p:cNvPr id="11268" name="Group 57"/>
          <p:cNvGrpSpPr>
            <a:grpSpLocks/>
          </p:cNvGrpSpPr>
          <p:nvPr/>
        </p:nvGrpSpPr>
        <p:grpSpPr bwMode="auto">
          <a:xfrm>
            <a:off x="1710267" y="2774950"/>
            <a:ext cx="8815917" cy="2744788"/>
            <a:chOff x="808" y="910"/>
            <a:chExt cx="4165" cy="1729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1345" y="1523"/>
              <a:ext cx="2750" cy="7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1345" y="1523"/>
              <a:ext cx="2750" cy="7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74" name="Freeform 8"/>
            <p:cNvSpPr>
              <a:spLocks/>
            </p:cNvSpPr>
            <p:nvPr/>
          </p:nvSpPr>
          <p:spPr bwMode="auto">
            <a:xfrm>
              <a:off x="3482" y="1159"/>
              <a:ext cx="24" cy="74"/>
            </a:xfrm>
            <a:custGeom>
              <a:avLst/>
              <a:gdLst>
                <a:gd name="T0" fmla="*/ 2 w 2"/>
                <a:gd name="T1" fmla="*/ 6 h 6"/>
                <a:gd name="T2" fmla="*/ 1 w 2"/>
                <a:gd name="T3" fmla="*/ 0 h 6"/>
                <a:gd name="T4" fmla="*/ 0 w 2"/>
                <a:gd name="T5" fmla="*/ 6 h 6"/>
                <a:gd name="T6" fmla="*/ 1 w 2"/>
                <a:gd name="T7" fmla="*/ 6 h 6"/>
                <a:gd name="T8" fmla="*/ 2 w 2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5" name="Freeform 9"/>
            <p:cNvSpPr>
              <a:spLocks/>
            </p:cNvSpPr>
            <p:nvPr/>
          </p:nvSpPr>
          <p:spPr bwMode="auto">
            <a:xfrm>
              <a:off x="3482" y="1159"/>
              <a:ext cx="24" cy="74"/>
            </a:xfrm>
            <a:custGeom>
              <a:avLst/>
              <a:gdLst>
                <a:gd name="T0" fmla="*/ 24 w 24"/>
                <a:gd name="T1" fmla="*/ 74 h 74"/>
                <a:gd name="T2" fmla="*/ 12 w 24"/>
                <a:gd name="T3" fmla="*/ 0 h 74"/>
                <a:gd name="T4" fmla="*/ 0 w 24"/>
                <a:gd name="T5" fmla="*/ 74 h 74"/>
                <a:gd name="T6" fmla="*/ 12 w 24"/>
                <a:gd name="T7" fmla="*/ 74 h 74"/>
                <a:gd name="T8" fmla="*/ 24 w 24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74"/>
                <a:gd name="T17" fmla="*/ 24 w 2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74">
                  <a:moveTo>
                    <a:pt x="24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3494" y="1240"/>
              <a:ext cx="0" cy="4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7" name="Freeform 14"/>
            <p:cNvSpPr>
              <a:spLocks/>
            </p:cNvSpPr>
            <p:nvPr/>
          </p:nvSpPr>
          <p:spPr bwMode="auto">
            <a:xfrm>
              <a:off x="1800" y="1609"/>
              <a:ext cx="37" cy="73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6 h 6"/>
                <a:gd name="T4" fmla="*/ 3 w 3"/>
                <a:gd name="T5" fmla="*/ 0 h 6"/>
                <a:gd name="T6" fmla="*/ 1 w 3"/>
                <a:gd name="T7" fmla="*/ 0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8" name="Freeform 15"/>
            <p:cNvSpPr>
              <a:spLocks/>
            </p:cNvSpPr>
            <p:nvPr/>
          </p:nvSpPr>
          <p:spPr bwMode="auto">
            <a:xfrm>
              <a:off x="1800" y="1609"/>
              <a:ext cx="37" cy="73"/>
            </a:xfrm>
            <a:custGeom>
              <a:avLst/>
              <a:gdLst>
                <a:gd name="T0" fmla="*/ 0 w 37"/>
                <a:gd name="T1" fmla="*/ 0 h 73"/>
                <a:gd name="T2" fmla="*/ 12 w 37"/>
                <a:gd name="T3" fmla="*/ 73 h 73"/>
                <a:gd name="T4" fmla="*/ 37 w 37"/>
                <a:gd name="T5" fmla="*/ 0 h 73"/>
                <a:gd name="T6" fmla="*/ 12 w 37"/>
                <a:gd name="T7" fmla="*/ 0 h 73"/>
                <a:gd name="T8" fmla="*/ 0 w 37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3"/>
                <a:gd name="T17" fmla="*/ 37 w 3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3">
                  <a:moveTo>
                    <a:pt x="0" y="0"/>
                  </a:moveTo>
                  <a:lnTo>
                    <a:pt x="12" y="73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9" name="Line 16"/>
            <p:cNvSpPr>
              <a:spLocks noChangeShapeType="1"/>
            </p:cNvSpPr>
            <p:nvPr/>
          </p:nvSpPr>
          <p:spPr bwMode="auto">
            <a:xfrm flipV="1">
              <a:off x="1812" y="1010"/>
              <a:ext cx="1" cy="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2" name="Freeform 19"/>
            <p:cNvSpPr>
              <a:spLocks/>
            </p:cNvSpPr>
            <p:nvPr/>
          </p:nvSpPr>
          <p:spPr bwMode="auto">
            <a:xfrm>
              <a:off x="2573" y="1298"/>
              <a:ext cx="37" cy="73"/>
            </a:xfrm>
            <a:custGeom>
              <a:avLst/>
              <a:gdLst>
                <a:gd name="T0" fmla="*/ 3 w 3"/>
                <a:gd name="T1" fmla="*/ 6 h 6"/>
                <a:gd name="T2" fmla="*/ 1 w 3"/>
                <a:gd name="T3" fmla="*/ 0 h 6"/>
                <a:gd name="T4" fmla="*/ 0 w 3"/>
                <a:gd name="T5" fmla="*/ 6 h 6"/>
                <a:gd name="T6" fmla="*/ 1 w 3"/>
                <a:gd name="T7" fmla="*/ 6 h 6"/>
                <a:gd name="T8" fmla="*/ 3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3" name="Freeform 20"/>
            <p:cNvSpPr>
              <a:spLocks/>
            </p:cNvSpPr>
            <p:nvPr/>
          </p:nvSpPr>
          <p:spPr bwMode="auto">
            <a:xfrm>
              <a:off x="2573" y="1298"/>
              <a:ext cx="37" cy="73"/>
            </a:xfrm>
            <a:custGeom>
              <a:avLst/>
              <a:gdLst>
                <a:gd name="T0" fmla="*/ 37 w 37"/>
                <a:gd name="T1" fmla="*/ 73 h 73"/>
                <a:gd name="T2" fmla="*/ 12 w 37"/>
                <a:gd name="T3" fmla="*/ 0 h 73"/>
                <a:gd name="T4" fmla="*/ 0 w 37"/>
                <a:gd name="T5" fmla="*/ 73 h 73"/>
                <a:gd name="T6" fmla="*/ 12 w 37"/>
                <a:gd name="T7" fmla="*/ 73 h 73"/>
                <a:gd name="T8" fmla="*/ 37 w 3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3"/>
                <a:gd name="T17" fmla="*/ 37 w 3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3">
                  <a:moveTo>
                    <a:pt x="37" y="73"/>
                  </a:moveTo>
                  <a:lnTo>
                    <a:pt x="12" y="0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4" name="Line 21"/>
            <p:cNvSpPr>
              <a:spLocks noChangeShapeType="1"/>
            </p:cNvSpPr>
            <p:nvPr/>
          </p:nvSpPr>
          <p:spPr bwMode="auto">
            <a:xfrm>
              <a:off x="2585" y="1371"/>
              <a:ext cx="1" cy="3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5" name="Rectangle 22"/>
            <p:cNvSpPr>
              <a:spLocks noChangeArrowheads="1"/>
            </p:cNvSpPr>
            <p:nvPr/>
          </p:nvSpPr>
          <p:spPr bwMode="auto">
            <a:xfrm>
              <a:off x="4389" y="1731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I/O</a:t>
              </a:r>
              <a:endParaRPr lang="en-US" altLang="en-US" sz="2400" b="1"/>
            </a:p>
          </p:txBody>
        </p:sp>
        <p:sp>
          <p:nvSpPr>
            <p:cNvPr id="11286" name="Rectangle 27"/>
            <p:cNvSpPr>
              <a:spLocks noChangeArrowheads="1"/>
            </p:cNvSpPr>
            <p:nvPr/>
          </p:nvSpPr>
          <p:spPr bwMode="auto">
            <a:xfrm>
              <a:off x="4368" y="1854"/>
              <a:ext cx="1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int</a:t>
              </a:r>
              <a:endParaRPr lang="en-US" altLang="en-US" sz="2400" b="1"/>
            </a:p>
          </p:txBody>
        </p:sp>
        <p:sp>
          <p:nvSpPr>
            <p:cNvPr id="11287" name="Rectangle 28"/>
            <p:cNvSpPr>
              <a:spLocks noChangeArrowheads="1"/>
            </p:cNvSpPr>
            <p:nvPr/>
          </p:nvSpPr>
          <p:spPr bwMode="auto">
            <a:xfrm>
              <a:off x="4489" y="1854"/>
              <a:ext cx="2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000000"/>
                  </a:solidFill>
                  <a:latin typeface="Nimbus Roman No9 L" charset="0"/>
                </a:rPr>
                <a:t>erface</a:t>
              </a:r>
              <a:endParaRPr lang="en-US" altLang="en-US" sz="2400" b="1" dirty="0"/>
            </a:p>
          </p:txBody>
        </p:sp>
        <p:sp>
          <p:nvSpPr>
            <p:cNvPr id="11288" name="Freeform 29"/>
            <p:cNvSpPr>
              <a:spLocks/>
            </p:cNvSpPr>
            <p:nvPr/>
          </p:nvSpPr>
          <p:spPr bwMode="auto">
            <a:xfrm>
              <a:off x="4194" y="1510"/>
              <a:ext cx="73" cy="356"/>
            </a:xfrm>
            <a:custGeom>
              <a:avLst/>
              <a:gdLst>
                <a:gd name="T0" fmla="*/ 0 w 6"/>
                <a:gd name="T1" fmla="*/ 0 h 29"/>
                <a:gd name="T2" fmla="*/ 1 w 6"/>
                <a:gd name="T3" fmla="*/ 1 h 29"/>
                <a:gd name="T4" fmla="*/ 2 w 6"/>
                <a:gd name="T5" fmla="*/ 1 h 29"/>
                <a:gd name="T6" fmla="*/ 2 w 6"/>
                <a:gd name="T7" fmla="*/ 2 h 29"/>
                <a:gd name="T8" fmla="*/ 2 w 6"/>
                <a:gd name="T9" fmla="*/ 3 h 29"/>
                <a:gd name="T10" fmla="*/ 2 w 6"/>
                <a:gd name="T11" fmla="*/ 3 h 29"/>
                <a:gd name="T12" fmla="*/ 2 w 6"/>
                <a:gd name="T13" fmla="*/ 11 h 29"/>
                <a:gd name="T14" fmla="*/ 2 w 6"/>
                <a:gd name="T15" fmla="*/ 15 h 29"/>
                <a:gd name="T16" fmla="*/ 2 w 6"/>
                <a:gd name="T17" fmla="*/ 18 h 29"/>
                <a:gd name="T18" fmla="*/ 2 w 6"/>
                <a:gd name="T19" fmla="*/ 26 h 29"/>
                <a:gd name="T20" fmla="*/ 2 w 6"/>
                <a:gd name="T21" fmla="*/ 27 h 29"/>
                <a:gd name="T22" fmla="*/ 2 w 6"/>
                <a:gd name="T23" fmla="*/ 27 h 29"/>
                <a:gd name="T24" fmla="*/ 2 w 6"/>
                <a:gd name="T25" fmla="*/ 28 h 29"/>
                <a:gd name="T26" fmla="*/ 3 w 6"/>
                <a:gd name="T27" fmla="*/ 28 h 29"/>
                <a:gd name="T28" fmla="*/ 6 w 6"/>
                <a:gd name="T29" fmla="*/ 29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9"/>
                <a:gd name="T47" fmla="*/ 6 w 6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6" y="2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9" name="Freeform 30"/>
            <p:cNvSpPr>
              <a:spLocks/>
            </p:cNvSpPr>
            <p:nvPr/>
          </p:nvSpPr>
          <p:spPr bwMode="auto">
            <a:xfrm>
              <a:off x="4194" y="1866"/>
              <a:ext cx="73" cy="369"/>
            </a:xfrm>
            <a:custGeom>
              <a:avLst/>
              <a:gdLst>
                <a:gd name="T0" fmla="*/ 0 w 6"/>
                <a:gd name="T1" fmla="*/ 30 h 30"/>
                <a:gd name="T2" fmla="*/ 1 w 6"/>
                <a:gd name="T3" fmla="*/ 29 h 30"/>
                <a:gd name="T4" fmla="*/ 2 w 6"/>
                <a:gd name="T5" fmla="*/ 29 h 30"/>
                <a:gd name="T6" fmla="*/ 2 w 6"/>
                <a:gd name="T7" fmla="*/ 28 h 30"/>
                <a:gd name="T8" fmla="*/ 2 w 6"/>
                <a:gd name="T9" fmla="*/ 27 h 30"/>
                <a:gd name="T10" fmla="*/ 2 w 6"/>
                <a:gd name="T11" fmla="*/ 27 h 30"/>
                <a:gd name="T12" fmla="*/ 2 w 6"/>
                <a:gd name="T13" fmla="*/ 19 h 30"/>
                <a:gd name="T14" fmla="*/ 2 w 6"/>
                <a:gd name="T15" fmla="*/ 15 h 30"/>
                <a:gd name="T16" fmla="*/ 2 w 6"/>
                <a:gd name="T17" fmla="*/ 12 h 30"/>
                <a:gd name="T18" fmla="*/ 2 w 6"/>
                <a:gd name="T19" fmla="*/ 4 h 30"/>
                <a:gd name="T20" fmla="*/ 2 w 6"/>
                <a:gd name="T21" fmla="*/ 3 h 30"/>
                <a:gd name="T22" fmla="*/ 2 w 6"/>
                <a:gd name="T23" fmla="*/ 3 h 30"/>
                <a:gd name="T24" fmla="*/ 2 w 6"/>
                <a:gd name="T25" fmla="*/ 2 h 30"/>
                <a:gd name="T26" fmla="*/ 3 w 6"/>
                <a:gd name="T27" fmla="*/ 2 h 30"/>
                <a:gd name="T28" fmla="*/ 6 w 6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30"/>
                <a:gd name="T47" fmla="*/ 6 w 6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30">
                  <a:moveTo>
                    <a:pt x="0" y="30"/>
                  </a:move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0" name="Freeform 31"/>
            <p:cNvSpPr>
              <a:spLocks/>
            </p:cNvSpPr>
            <p:nvPr/>
          </p:nvSpPr>
          <p:spPr bwMode="auto">
            <a:xfrm>
              <a:off x="2573" y="2063"/>
              <a:ext cx="37" cy="74"/>
            </a:xfrm>
            <a:custGeom>
              <a:avLst/>
              <a:gdLst>
                <a:gd name="T0" fmla="*/ 3 w 3"/>
                <a:gd name="T1" fmla="*/ 6 h 6"/>
                <a:gd name="T2" fmla="*/ 1 w 3"/>
                <a:gd name="T3" fmla="*/ 0 h 6"/>
                <a:gd name="T4" fmla="*/ 0 w 3"/>
                <a:gd name="T5" fmla="*/ 6 h 6"/>
                <a:gd name="T6" fmla="*/ 1 w 3"/>
                <a:gd name="T7" fmla="*/ 6 h 6"/>
                <a:gd name="T8" fmla="*/ 3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1" name="Freeform 32"/>
            <p:cNvSpPr>
              <a:spLocks/>
            </p:cNvSpPr>
            <p:nvPr/>
          </p:nvSpPr>
          <p:spPr bwMode="auto">
            <a:xfrm>
              <a:off x="2573" y="2063"/>
              <a:ext cx="37" cy="74"/>
            </a:xfrm>
            <a:custGeom>
              <a:avLst/>
              <a:gdLst>
                <a:gd name="T0" fmla="*/ 37 w 37"/>
                <a:gd name="T1" fmla="*/ 74 h 74"/>
                <a:gd name="T2" fmla="*/ 12 w 37"/>
                <a:gd name="T3" fmla="*/ 0 h 74"/>
                <a:gd name="T4" fmla="*/ 0 w 37"/>
                <a:gd name="T5" fmla="*/ 74 h 74"/>
                <a:gd name="T6" fmla="*/ 12 w 37"/>
                <a:gd name="T7" fmla="*/ 74 h 74"/>
                <a:gd name="T8" fmla="*/ 37 w 37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37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2" name="Line 33"/>
            <p:cNvSpPr>
              <a:spLocks noChangeShapeType="1"/>
            </p:cNvSpPr>
            <p:nvPr/>
          </p:nvSpPr>
          <p:spPr bwMode="auto">
            <a:xfrm flipV="1">
              <a:off x="2585" y="2149"/>
              <a:ext cx="1" cy="2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3" name="Freeform 34"/>
            <p:cNvSpPr>
              <a:spLocks/>
            </p:cNvSpPr>
            <p:nvPr/>
          </p:nvSpPr>
          <p:spPr bwMode="auto">
            <a:xfrm>
              <a:off x="3482" y="2063"/>
              <a:ext cx="24" cy="74"/>
            </a:xfrm>
            <a:custGeom>
              <a:avLst/>
              <a:gdLst>
                <a:gd name="T0" fmla="*/ 2 w 2"/>
                <a:gd name="T1" fmla="*/ 6 h 6"/>
                <a:gd name="T2" fmla="*/ 1 w 2"/>
                <a:gd name="T3" fmla="*/ 0 h 6"/>
                <a:gd name="T4" fmla="*/ 0 w 2"/>
                <a:gd name="T5" fmla="*/ 6 h 6"/>
                <a:gd name="T6" fmla="*/ 1 w 2"/>
                <a:gd name="T7" fmla="*/ 6 h 6"/>
                <a:gd name="T8" fmla="*/ 2 w 2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4" name="Freeform 35"/>
            <p:cNvSpPr>
              <a:spLocks/>
            </p:cNvSpPr>
            <p:nvPr/>
          </p:nvSpPr>
          <p:spPr bwMode="auto">
            <a:xfrm>
              <a:off x="3482" y="2063"/>
              <a:ext cx="24" cy="74"/>
            </a:xfrm>
            <a:custGeom>
              <a:avLst/>
              <a:gdLst>
                <a:gd name="T0" fmla="*/ 24 w 24"/>
                <a:gd name="T1" fmla="*/ 74 h 74"/>
                <a:gd name="T2" fmla="*/ 12 w 24"/>
                <a:gd name="T3" fmla="*/ 0 h 74"/>
                <a:gd name="T4" fmla="*/ 0 w 24"/>
                <a:gd name="T5" fmla="*/ 74 h 74"/>
                <a:gd name="T6" fmla="*/ 12 w 24"/>
                <a:gd name="T7" fmla="*/ 74 h 74"/>
                <a:gd name="T8" fmla="*/ 24 w 24"/>
                <a:gd name="T9" fmla="*/ 7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74"/>
                <a:gd name="T17" fmla="*/ 24 w 2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74">
                  <a:moveTo>
                    <a:pt x="24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5" name="Line 36"/>
            <p:cNvSpPr>
              <a:spLocks noChangeShapeType="1"/>
            </p:cNvSpPr>
            <p:nvPr/>
          </p:nvSpPr>
          <p:spPr bwMode="auto">
            <a:xfrm flipV="1">
              <a:off x="3494" y="2149"/>
              <a:ext cx="1" cy="2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6" name="Rectangle 37"/>
            <p:cNvSpPr>
              <a:spLocks noChangeArrowheads="1"/>
            </p:cNvSpPr>
            <p:nvPr/>
          </p:nvSpPr>
          <p:spPr bwMode="auto">
            <a:xfrm>
              <a:off x="2254" y="1695"/>
              <a:ext cx="675" cy="3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97" name="Rectangle 38"/>
            <p:cNvSpPr>
              <a:spLocks noChangeArrowheads="1"/>
            </p:cNvSpPr>
            <p:nvPr/>
          </p:nvSpPr>
          <p:spPr bwMode="auto">
            <a:xfrm>
              <a:off x="2254" y="1695"/>
              <a:ext cx="675" cy="3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98" name="Rectangle 39"/>
            <p:cNvSpPr>
              <a:spLocks noChangeArrowheads="1"/>
            </p:cNvSpPr>
            <p:nvPr/>
          </p:nvSpPr>
          <p:spPr bwMode="auto">
            <a:xfrm>
              <a:off x="1505" y="1695"/>
              <a:ext cx="626" cy="3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99" name="Rectangle 40"/>
            <p:cNvSpPr>
              <a:spLocks noChangeArrowheads="1"/>
            </p:cNvSpPr>
            <p:nvPr/>
          </p:nvSpPr>
          <p:spPr bwMode="auto">
            <a:xfrm>
              <a:off x="1505" y="1695"/>
              <a:ext cx="626" cy="3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300" name="Rectangle 41"/>
            <p:cNvSpPr>
              <a:spLocks noChangeArrowheads="1"/>
            </p:cNvSpPr>
            <p:nvPr/>
          </p:nvSpPr>
          <p:spPr bwMode="auto">
            <a:xfrm>
              <a:off x="3052" y="1695"/>
              <a:ext cx="896" cy="3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301" name="Rectangle 42"/>
            <p:cNvSpPr>
              <a:spLocks noChangeArrowheads="1"/>
            </p:cNvSpPr>
            <p:nvPr/>
          </p:nvSpPr>
          <p:spPr bwMode="auto">
            <a:xfrm>
              <a:off x="3052" y="1695"/>
              <a:ext cx="896" cy="3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302" name="Rectangle 43"/>
            <p:cNvSpPr>
              <a:spLocks noChangeArrowheads="1"/>
            </p:cNvSpPr>
            <p:nvPr/>
          </p:nvSpPr>
          <p:spPr bwMode="auto">
            <a:xfrm>
              <a:off x="1666" y="1854"/>
              <a:ext cx="3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decoder</a:t>
              </a:r>
              <a:endParaRPr lang="en-US" altLang="en-US" sz="2400" b="1"/>
            </a:p>
          </p:txBody>
        </p:sp>
        <p:sp>
          <p:nvSpPr>
            <p:cNvPr id="11303" name="Rectangle 44"/>
            <p:cNvSpPr>
              <a:spLocks noChangeArrowheads="1"/>
            </p:cNvSpPr>
            <p:nvPr/>
          </p:nvSpPr>
          <p:spPr bwMode="auto">
            <a:xfrm>
              <a:off x="1669" y="1731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Address</a:t>
              </a:r>
              <a:endParaRPr lang="en-US" altLang="en-US" sz="2400" b="1"/>
            </a:p>
          </p:txBody>
        </p:sp>
        <p:sp>
          <p:nvSpPr>
            <p:cNvPr id="11304" name="Rectangle 45"/>
            <p:cNvSpPr>
              <a:spLocks noChangeArrowheads="1"/>
            </p:cNvSpPr>
            <p:nvPr/>
          </p:nvSpPr>
          <p:spPr bwMode="auto">
            <a:xfrm>
              <a:off x="3342" y="1731"/>
              <a:ext cx="3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Data and</a:t>
              </a:r>
              <a:endParaRPr lang="en-US" altLang="en-US" sz="2400" b="1"/>
            </a:p>
          </p:txBody>
        </p:sp>
        <p:sp>
          <p:nvSpPr>
            <p:cNvPr id="11305" name="Rectangle 46"/>
            <p:cNvSpPr>
              <a:spLocks noChangeArrowheads="1"/>
            </p:cNvSpPr>
            <p:nvPr/>
          </p:nvSpPr>
          <p:spPr bwMode="auto">
            <a:xfrm>
              <a:off x="3210" y="1854"/>
              <a:ext cx="6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status registers</a:t>
              </a:r>
              <a:endParaRPr lang="en-US" altLang="en-US" sz="2400" b="1"/>
            </a:p>
          </p:txBody>
        </p:sp>
        <p:sp>
          <p:nvSpPr>
            <p:cNvPr id="11306" name="Rectangle 47"/>
            <p:cNvSpPr>
              <a:spLocks noChangeArrowheads="1"/>
            </p:cNvSpPr>
            <p:nvPr/>
          </p:nvSpPr>
          <p:spPr bwMode="auto">
            <a:xfrm>
              <a:off x="2467" y="1731"/>
              <a:ext cx="3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Control</a:t>
              </a:r>
              <a:endParaRPr lang="en-US" altLang="en-US" sz="2400" b="1"/>
            </a:p>
          </p:txBody>
        </p:sp>
        <p:sp>
          <p:nvSpPr>
            <p:cNvPr id="11307" name="Rectangle 48"/>
            <p:cNvSpPr>
              <a:spLocks noChangeArrowheads="1"/>
            </p:cNvSpPr>
            <p:nvPr/>
          </p:nvSpPr>
          <p:spPr bwMode="auto">
            <a:xfrm>
              <a:off x="2455" y="1854"/>
              <a:ext cx="3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circuits</a:t>
              </a:r>
              <a:endParaRPr lang="en-US" altLang="en-US" sz="2400" b="1"/>
            </a:p>
          </p:txBody>
        </p:sp>
        <p:grpSp>
          <p:nvGrpSpPr>
            <p:cNvPr id="11308" name="Group 54"/>
            <p:cNvGrpSpPr>
              <a:grpSpLocks/>
            </p:cNvGrpSpPr>
            <p:nvPr/>
          </p:nvGrpSpPr>
          <p:grpSpPr bwMode="auto">
            <a:xfrm>
              <a:off x="2054" y="2354"/>
              <a:ext cx="1931" cy="285"/>
              <a:chOff x="2054" y="2592"/>
              <a:chExt cx="1931" cy="285"/>
            </a:xfrm>
          </p:grpSpPr>
          <p:sp>
            <p:nvSpPr>
              <p:cNvPr id="11319" name="Rectangle 49"/>
              <p:cNvSpPr>
                <a:spLocks noChangeArrowheads="1"/>
              </p:cNvSpPr>
              <p:nvPr/>
            </p:nvSpPr>
            <p:spPr bwMode="auto">
              <a:xfrm>
                <a:off x="2054" y="2595"/>
                <a:ext cx="1927" cy="28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11320" name="Rectangle 50"/>
              <p:cNvSpPr>
                <a:spLocks noChangeArrowheads="1"/>
              </p:cNvSpPr>
              <p:nvPr/>
            </p:nvSpPr>
            <p:spPr bwMode="auto">
              <a:xfrm>
                <a:off x="2058" y="2592"/>
                <a:ext cx="1927" cy="2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11321" name="Rectangle 51"/>
              <p:cNvSpPr>
                <a:spLocks noChangeArrowheads="1"/>
              </p:cNvSpPr>
              <p:nvPr/>
            </p:nvSpPr>
            <p:spPr bwMode="auto">
              <a:xfrm>
                <a:off x="2764" y="2652"/>
                <a:ext cx="5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 dirty="0">
                    <a:solidFill>
                      <a:srgbClr val="000000"/>
                    </a:solidFill>
                    <a:latin typeface="Nimbus Roman No9 L" charset="0"/>
                  </a:rPr>
                  <a:t>Input </a:t>
                </a:r>
                <a:r>
                  <a:rPr lang="en-US" altLang="en-US" sz="1400" b="1" dirty="0" smtClean="0">
                    <a:solidFill>
                      <a:srgbClr val="000000"/>
                    </a:solidFill>
                    <a:latin typeface="Nimbus Roman No9 L" charset="0"/>
                  </a:rPr>
                  <a:t> devices</a:t>
                </a:r>
                <a:endParaRPr lang="en-US" altLang="en-US" sz="2400" b="1" dirty="0"/>
              </a:p>
            </p:txBody>
          </p:sp>
        </p:grpSp>
        <p:grpSp>
          <p:nvGrpSpPr>
            <p:cNvPr id="11309" name="Group 56"/>
            <p:cNvGrpSpPr>
              <a:grpSpLocks/>
            </p:cNvGrpSpPr>
            <p:nvPr/>
          </p:nvGrpSpPr>
          <p:grpSpPr bwMode="auto">
            <a:xfrm>
              <a:off x="808" y="910"/>
              <a:ext cx="4165" cy="467"/>
              <a:chOff x="808" y="749"/>
              <a:chExt cx="4165" cy="467"/>
            </a:xfrm>
          </p:grpSpPr>
          <p:sp>
            <p:nvSpPr>
              <p:cNvPr id="11310" name="Line 11"/>
              <p:cNvSpPr>
                <a:spLocks noChangeShapeType="1"/>
              </p:cNvSpPr>
              <p:nvPr/>
            </p:nvSpPr>
            <p:spPr bwMode="auto">
              <a:xfrm flipH="1">
                <a:off x="1161" y="1166"/>
                <a:ext cx="311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1" name="Line 12"/>
              <p:cNvSpPr>
                <a:spLocks noChangeShapeType="1"/>
              </p:cNvSpPr>
              <p:nvPr/>
            </p:nvSpPr>
            <p:spPr bwMode="auto">
              <a:xfrm flipH="1">
                <a:off x="1161" y="995"/>
                <a:ext cx="311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2" name="Line 13"/>
              <p:cNvSpPr>
                <a:spLocks noChangeShapeType="1"/>
              </p:cNvSpPr>
              <p:nvPr/>
            </p:nvSpPr>
            <p:spPr bwMode="auto">
              <a:xfrm flipH="1">
                <a:off x="1161" y="835"/>
                <a:ext cx="311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3" name="Rectangle 23"/>
              <p:cNvSpPr>
                <a:spLocks noChangeArrowheads="1"/>
              </p:cNvSpPr>
              <p:nvPr/>
            </p:nvSpPr>
            <p:spPr bwMode="auto">
              <a:xfrm>
                <a:off x="808" y="908"/>
                <a:ext cx="16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Bus</a:t>
                </a:r>
                <a:endParaRPr lang="en-US" altLang="en-US" sz="2400" b="1"/>
              </a:p>
            </p:txBody>
          </p:sp>
          <p:sp>
            <p:nvSpPr>
              <p:cNvPr id="11314" name="Rectangle 24"/>
              <p:cNvSpPr>
                <a:spLocks noChangeArrowheads="1"/>
              </p:cNvSpPr>
              <p:nvPr/>
            </p:nvSpPr>
            <p:spPr bwMode="auto">
              <a:xfrm>
                <a:off x="4419" y="749"/>
                <a:ext cx="55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Address lines</a:t>
                </a:r>
                <a:endParaRPr lang="en-US" altLang="en-US" sz="2400" b="1"/>
              </a:p>
            </p:txBody>
          </p:sp>
          <p:sp>
            <p:nvSpPr>
              <p:cNvPr id="11315" name="Rectangle 25"/>
              <p:cNvSpPr>
                <a:spLocks noChangeArrowheads="1"/>
              </p:cNvSpPr>
              <p:nvPr/>
            </p:nvSpPr>
            <p:spPr bwMode="auto">
              <a:xfrm>
                <a:off x="4418" y="920"/>
                <a:ext cx="3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Data lines</a:t>
                </a:r>
                <a:endParaRPr lang="en-US" altLang="en-US" sz="2400" b="1"/>
              </a:p>
            </p:txBody>
          </p:sp>
          <p:sp>
            <p:nvSpPr>
              <p:cNvPr id="11316" name="Rectangle 26"/>
              <p:cNvSpPr>
                <a:spLocks noChangeArrowheads="1"/>
              </p:cNvSpPr>
              <p:nvPr/>
            </p:nvSpPr>
            <p:spPr bwMode="auto">
              <a:xfrm>
                <a:off x="4431" y="1080"/>
                <a:ext cx="51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Control lines</a:t>
                </a:r>
                <a:endParaRPr lang="en-US" altLang="en-US" sz="2400" b="1"/>
              </a:p>
            </p:txBody>
          </p:sp>
          <p:sp>
            <p:nvSpPr>
              <p:cNvPr id="11317" name="Freeform 52"/>
              <p:cNvSpPr>
                <a:spLocks/>
              </p:cNvSpPr>
              <p:nvPr/>
            </p:nvSpPr>
            <p:spPr bwMode="auto">
              <a:xfrm>
                <a:off x="1026" y="810"/>
                <a:ext cx="74" cy="185"/>
              </a:xfrm>
              <a:custGeom>
                <a:avLst/>
                <a:gdLst>
                  <a:gd name="T0" fmla="*/ 6 w 6"/>
                  <a:gd name="T1" fmla="*/ 0 h 15"/>
                  <a:gd name="T2" fmla="*/ 5 w 6"/>
                  <a:gd name="T3" fmla="*/ 1 h 15"/>
                  <a:gd name="T4" fmla="*/ 4 w 6"/>
                  <a:gd name="T5" fmla="*/ 2 h 15"/>
                  <a:gd name="T6" fmla="*/ 4 w 6"/>
                  <a:gd name="T7" fmla="*/ 3 h 15"/>
                  <a:gd name="T8" fmla="*/ 4 w 6"/>
                  <a:gd name="T9" fmla="*/ 3 h 15"/>
                  <a:gd name="T10" fmla="*/ 4 w 6"/>
                  <a:gd name="T11" fmla="*/ 4 h 15"/>
                  <a:gd name="T12" fmla="*/ 4 w 6"/>
                  <a:gd name="T13" fmla="*/ 6 h 15"/>
                  <a:gd name="T14" fmla="*/ 4 w 6"/>
                  <a:gd name="T15" fmla="*/ 8 h 15"/>
                  <a:gd name="T16" fmla="*/ 4 w 6"/>
                  <a:gd name="T17" fmla="*/ 10 h 15"/>
                  <a:gd name="T18" fmla="*/ 4 w 6"/>
                  <a:gd name="T19" fmla="*/ 12 h 15"/>
                  <a:gd name="T20" fmla="*/ 4 w 6"/>
                  <a:gd name="T21" fmla="*/ 12 h 15"/>
                  <a:gd name="T22" fmla="*/ 4 w 6"/>
                  <a:gd name="T23" fmla="*/ 13 h 15"/>
                  <a:gd name="T24" fmla="*/ 2 w 6"/>
                  <a:gd name="T25" fmla="*/ 14 h 15"/>
                  <a:gd name="T26" fmla="*/ 0 w 6"/>
                  <a:gd name="T27" fmla="*/ 15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5"/>
                  <a:gd name="T44" fmla="*/ 6 w 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5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0" y="1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8" name="Freeform 53"/>
              <p:cNvSpPr>
                <a:spLocks/>
              </p:cNvSpPr>
              <p:nvPr/>
            </p:nvSpPr>
            <p:spPr bwMode="auto">
              <a:xfrm>
                <a:off x="1026" y="995"/>
                <a:ext cx="74" cy="184"/>
              </a:xfrm>
              <a:custGeom>
                <a:avLst/>
                <a:gdLst>
                  <a:gd name="T0" fmla="*/ 6 w 6"/>
                  <a:gd name="T1" fmla="*/ 15 h 15"/>
                  <a:gd name="T2" fmla="*/ 5 w 6"/>
                  <a:gd name="T3" fmla="*/ 14 h 15"/>
                  <a:gd name="T4" fmla="*/ 4 w 6"/>
                  <a:gd name="T5" fmla="*/ 13 h 15"/>
                  <a:gd name="T6" fmla="*/ 4 w 6"/>
                  <a:gd name="T7" fmla="*/ 13 h 15"/>
                  <a:gd name="T8" fmla="*/ 4 w 6"/>
                  <a:gd name="T9" fmla="*/ 12 h 15"/>
                  <a:gd name="T10" fmla="*/ 4 w 6"/>
                  <a:gd name="T11" fmla="*/ 12 h 15"/>
                  <a:gd name="T12" fmla="*/ 4 w 6"/>
                  <a:gd name="T13" fmla="*/ 10 h 15"/>
                  <a:gd name="T14" fmla="*/ 4 w 6"/>
                  <a:gd name="T15" fmla="*/ 8 h 15"/>
                  <a:gd name="T16" fmla="*/ 4 w 6"/>
                  <a:gd name="T17" fmla="*/ 6 h 15"/>
                  <a:gd name="T18" fmla="*/ 4 w 6"/>
                  <a:gd name="T19" fmla="*/ 4 h 15"/>
                  <a:gd name="T20" fmla="*/ 4 w 6"/>
                  <a:gd name="T21" fmla="*/ 3 h 15"/>
                  <a:gd name="T22" fmla="*/ 4 w 6"/>
                  <a:gd name="T23" fmla="*/ 2 h 15"/>
                  <a:gd name="T24" fmla="*/ 4 w 6"/>
                  <a:gd name="T25" fmla="*/ 2 h 15"/>
                  <a:gd name="T26" fmla="*/ 2 w 6"/>
                  <a:gd name="T27" fmla="*/ 1 h 15"/>
                  <a:gd name="T28" fmla="*/ 0 w 6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5"/>
                  <a:gd name="T47" fmla="*/ 6 w 6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5">
                    <a:moveTo>
                      <a:pt x="6" y="15"/>
                    </a:moveTo>
                    <a:lnTo>
                      <a:pt x="5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863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Accessing I/O devices (cont.)</a:t>
            </a:r>
          </a:p>
        </p:txBody>
      </p:sp>
      <p:grpSp>
        <p:nvGrpSpPr>
          <p:cNvPr id="11268" name="Group 57"/>
          <p:cNvGrpSpPr>
            <a:grpSpLocks/>
          </p:cNvGrpSpPr>
          <p:nvPr/>
        </p:nvGrpSpPr>
        <p:grpSpPr bwMode="auto">
          <a:xfrm>
            <a:off x="1710267" y="2774950"/>
            <a:ext cx="8815917" cy="2744788"/>
            <a:chOff x="808" y="910"/>
            <a:chExt cx="4165" cy="1729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1345" y="1523"/>
              <a:ext cx="2750" cy="7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1345" y="1523"/>
              <a:ext cx="2750" cy="7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72" name="Freeform 6"/>
            <p:cNvSpPr>
              <a:spLocks/>
            </p:cNvSpPr>
            <p:nvPr/>
          </p:nvSpPr>
          <p:spPr bwMode="auto">
            <a:xfrm>
              <a:off x="3482" y="1609"/>
              <a:ext cx="24" cy="73"/>
            </a:xfrm>
            <a:custGeom>
              <a:avLst/>
              <a:gdLst>
                <a:gd name="T0" fmla="*/ 0 w 2"/>
                <a:gd name="T1" fmla="*/ 0 h 6"/>
                <a:gd name="T2" fmla="*/ 1 w 2"/>
                <a:gd name="T3" fmla="*/ 6 h 6"/>
                <a:gd name="T4" fmla="*/ 2 w 2"/>
                <a:gd name="T5" fmla="*/ 0 h 6"/>
                <a:gd name="T6" fmla="*/ 1 w 2"/>
                <a:gd name="T7" fmla="*/ 0 h 6"/>
                <a:gd name="T8" fmla="*/ 0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0" y="0"/>
                  </a:moveTo>
                  <a:lnTo>
                    <a:pt x="1" y="6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 flipH="1">
              <a:off x="3495" y="1156"/>
              <a:ext cx="5" cy="4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7" name="Freeform 14"/>
            <p:cNvSpPr>
              <a:spLocks/>
            </p:cNvSpPr>
            <p:nvPr/>
          </p:nvSpPr>
          <p:spPr bwMode="auto">
            <a:xfrm>
              <a:off x="1800" y="1609"/>
              <a:ext cx="37" cy="73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6 h 6"/>
                <a:gd name="T4" fmla="*/ 3 w 3"/>
                <a:gd name="T5" fmla="*/ 0 h 6"/>
                <a:gd name="T6" fmla="*/ 1 w 3"/>
                <a:gd name="T7" fmla="*/ 0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8" name="Freeform 15"/>
            <p:cNvSpPr>
              <a:spLocks/>
            </p:cNvSpPr>
            <p:nvPr/>
          </p:nvSpPr>
          <p:spPr bwMode="auto">
            <a:xfrm>
              <a:off x="1800" y="1609"/>
              <a:ext cx="37" cy="73"/>
            </a:xfrm>
            <a:custGeom>
              <a:avLst/>
              <a:gdLst>
                <a:gd name="T0" fmla="*/ 0 w 37"/>
                <a:gd name="T1" fmla="*/ 0 h 73"/>
                <a:gd name="T2" fmla="*/ 12 w 37"/>
                <a:gd name="T3" fmla="*/ 73 h 73"/>
                <a:gd name="T4" fmla="*/ 37 w 37"/>
                <a:gd name="T5" fmla="*/ 0 h 73"/>
                <a:gd name="T6" fmla="*/ 12 w 37"/>
                <a:gd name="T7" fmla="*/ 0 h 73"/>
                <a:gd name="T8" fmla="*/ 0 w 37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3"/>
                <a:gd name="T17" fmla="*/ 37 w 3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3">
                  <a:moveTo>
                    <a:pt x="0" y="0"/>
                  </a:moveTo>
                  <a:lnTo>
                    <a:pt x="12" y="73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79" name="Line 16"/>
            <p:cNvSpPr>
              <a:spLocks noChangeShapeType="1"/>
            </p:cNvSpPr>
            <p:nvPr/>
          </p:nvSpPr>
          <p:spPr bwMode="auto">
            <a:xfrm flipV="1">
              <a:off x="1812" y="1010"/>
              <a:ext cx="7" cy="6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0" name="Freeform 17"/>
            <p:cNvSpPr>
              <a:spLocks/>
            </p:cNvSpPr>
            <p:nvPr/>
          </p:nvSpPr>
          <p:spPr bwMode="auto">
            <a:xfrm>
              <a:off x="2573" y="1609"/>
              <a:ext cx="37" cy="73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6 h 6"/>
                <a:gd name="T4" fmla="*/ 3 w 3"/>
                <a:gd name="T5" fmla="*/ 0 h 6"/>
                <a:gd name="T6" fmla="*/ 1 w 3"/>
                <a:gd name="T7" fmla="*/ 0 h 6"/>
                <a:gd name="T8" fmla="*/ 0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0" y="0"/>
                  </a:moveTo>
                  <a:lnTo>
                    <a:pt x="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1" name="Freeform 18"/>
            <p:cNvSpPr>
              <a:spLocks/>
            </p:cNvSpPr>
            <p:nvPr/>
          </p:nvSpPr>
          <p:spPr bwMode="auto">
            <a:xfrm>
              <a:off x="2567" y="1609"/>
              <a:ext cx="37" cy="73"/>
            </a:xfrm>
            <a:custGeom>
              <a:avLst/>
              <a:gdLst>
                <a:gd name="T0" fmla="*/ 0 w 37"/>
                <a:gd name="T1" fmla="*/ 0 h 73"/>
                <a:gd name="T2" fmla="*/ 12 w 37"/>
                <a:gd name="T3" fmla="*/ 73 h 73"/>
                <a:gd name="T4" fmla="*/ 37 w 37"/>
                <a:gd name="T5" fmla="*/ 0 h 73"/>
                <a:gd name="T6" fmla="*/ 12 w 37"/>
                <a:gd name="T7" fmla="*/ 0 h 73"/>
                <a:gd name="T8" fmla="*/ 0 w 37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3"/>
                <a:gd name="T17" fmla="*/ 37 w 3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3">
                  <a:moveTo>
                    <a:pt x="0" y="0"/>
                  </a:moveTo>
                  <a:lnTo>
                    <a:pt x="12" y="73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4" name="Line 21"/>
            <p:cNvSpPr>
              <a:spLocks noChangeShapeType="1"/>
            </p:cNvSpPr>
            <p:nvPr/>
          </p:nvSpPr>
          <p:spPr bwMode="auto">
            <a:xfrm>
              <a:off x="2585" y="1328"/>
              <a:ext cx="1" cy="2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5" name="Rectangle 22"/>
            <p:cNvSpPr>
              <a:spLocks noChangeArrowheads="1"/>
            </p:cNvSpPr>
            <p:nvPr/>
          </p:nvSpPr>
          <p:spPr bwMode="auto">
            <a:xfrm>
              <a:off x="4389" y="1731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I/O</a:t>
              </a:r>
              <a:endParaRPr lang="en-US" altLang="en-US" sz="2400" b="1"/>
            </a:p>
          </p:txBody>
        </p:sp>
        <p:sp>
          <p:nvSpPr>
            <p:cNvPr id="11286" name="Rectangle 27"/>
            <p:cNvSpPr>
              <a:spLocks noChangeArrowheads="1"/>
            </p:cNvSpPr>
            <p:nvPr/>
          </p:nvSpPr>
          <p:spPr bwMode="auto">
            <a:xfrm>
              <a:off x="4368" y="1854"/>
              <a:ext cx="1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int</a:t>
              </a:r>
              <a:endParaRPr lang="en-US" altLang="en-US" sz="2400" b="1"/>
            </a:p>
          </p:txBody>
        </p:sp>
        <p:sp>
          <p:nvSpPr>
            <p:cNvPr id="11287" name="Rectangle 28"/>
            <p:cNvSpPr>
              <a:spLocks noChangeArrowheads="1"/>
            </p:cNvSpPr>
            <p:nvPr/>
          </p:nvSpPr>
          <p:spPr bwMode="auto">
            <a:xfrm>
              <a:off x="4489" y="1854"/>
              <a:ext cx="2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000000"/>
                  </a:solidFill>
                  <a:latin typeface="Nimbus Roman No9 L" charset="0"/>
                </a:rPr>
                <a:t>erface</a:t>
              </a:r>
              <a:endParaRPr lang="en-US" altLang="en-US" sz="2400" b="1" dirty="0"/>
            </a:p>
          </p:txBody>
        </p:sp>
        <p:sp>
          <p:nvSpPr>
            <p:cNvPr id="11288" name="Freeform 29"/>
            <p:cNvSpPr>
              <a:spLocks/>
            </p:cNvSpPr>
            <p:nvPr/>
          </p:nvSpPr>
          <p:spPr bwMode="auto">
            <a:xfrm>
              <a:off x="4194" y="1510"/>
              <a:ext cx="73" cy="356"/>
            </a:xfrm>
            <a:custGeom>
              <a:avLst/>
              <a:gdLst>
                <a:gd name="T0" fmla="*/ 0 w 6"/>
                <a:gd name="T1" fmla="*/ 0 h 29"/>
                <a:gd name="T2" fmla="*/ 1 w 6"/>
                <a:gd name="T3" fmla="*/ 1 h 29"/>
                <a:gd name="T4" fmla="*/ 2 w 6"/>
                <a:gd name="T5" fmla="*/ 1 h 29"/>
                <a:gd name="T6" fmla="*/ 2 w 6"/>
                <a:gd name="T7" fmla="*/ 2 h 29"/>
                <a:gd name="T8" fmla="*/ 2 w 6"/>
                <a:gd name="T9" fmla="*/ 3 h 29"/>
                <a:gd name="T10" fmla="*/ 2 w 6"/>
                <a:gd name="T11" fmla="*/ 3 h 29"/>
                <a:gd name="T12" fmla="*/ 2 w 6"/>
                <a:gd name="T13" fmla="*/ 11 h 29"/>
                <a:gd name="T14" fmla="*/ 2 w 6"/>
                <a:gd name="T15" fmla="*/ 15 h 29"/>
                <a:gd name="T16" fmla="*/ 2 w 6"/>
                <a:gd name="T17" fmla="*/ 18 h 29"/>
                <a:gd name="T18" fmla="*/ 2 w 6"/>
                <a:gd name="T19" fmla="*/ 26 h 29"/>
                <a:gd name="T20" fmla="*/ 2 w 6"/>
                <a:gd name="T21" fmla="*/ 27 h 29"/>
                <a:gd name="T22" fmla="*/ 2 w 6"/>
                <a:gd name="T23" fmla="*/ 27 h 29"/>
                <a:gd name="T24" fmla="*/ 2 w 6"/>
                <a:gd name="T25" fmla="*/ 28 h 29"/>
                <a:gd name="T26" fmla="*/ 3 w 6"/>
                <a:gd name="T27" fmla="*/ 28 h 29"/>
                <a:gd name="T28" fmla="*/ 6 w 6"/>
                <a:gd name="T29" fmla="*/ 29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9"/>
                <a:gd name="T47" fmla="*/ 6 w 6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6" y="2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89" name="Freeform 30"/>
            <p:cNvSpPr>
              <a:spLocks/>
            </p:cNvSpPr>
            <p:nvPr/>
          </p:nvSpPr>
          <p:spPr bwMode="auto">
            <a:xfrm>
              <a:off x="4194" y="1866"/>
              <a:ext cx="73" cy="369"/>
            </a:xfrm>
            <a:custGeom>
              <a:avLst/>
              <a:gdLst>
                <a:gd name="T0" fmla="*/ 0 w 6"/>
                <a:gd name="T1" fmla="*/ 30 h 30"/>
                <a:gd name="T2" fmla="*/ 1 w 6"/>
                <a:gd name="T3" fmla="*/ 29 h 30"/>
                <a:gd name="T4" fmla="*/ 2 w 6"/>
                <a:gd name="T5" fmla="*/ 29 h 30"/>
                <a:gd name="T6" fmla="*/ 2 w 6"/>
                <a:gd name="T7" fmla="*/ 28 h 30"/>
                <a:gd name="T8" fmla="*/ 2 w 6"/>
                <a:gd name="T9" fmla="*/ 27 h 30"/>
                <a:gd name="T10" fmla="*/ 2 w 6"/>
                <a:gd name="T11" fmla="*/ 27 h 30"/>
                <a:gd name="T12" fmla="*/ 2 w 6"/>
                <a:gd name="T13" fmla="*/ 19 h 30"/>
                <a:gd name="T14" fmla="*/ 2 w 6"/>
                <a:gd name="T15" fmla="*/ 15 h 30"/>
                <a:gd name="T16" fmla="*/ 2 w 6"/>
                <a:gd name="T17" fmla="*/ 12 h 30"/>
                <a:gd name="T18" fmla="*/ 2 w 6"/>
                <a:gd name="T19" fmla="*/ 4 h 30"/>
                <a:gd name="T20" fmla="*/ 2 w 6"/>
                <a:gd name="T21" fmla="*/ 3 h 30"/>
                <a:gd name="T22" fmla="*/ 2 w 6"/>
                <a:gd name="T23" fmla="*/ 3 h 30"/>
                <a:gd name="T24" fmla="*/ 2 w 6"/>
                <a:gd name="T25" fmla="*/ 2 h 30"/>
                <a:gd name="T26" fmla="*/ 3 w 6"/>
                <a:gd name="T27" fmla="*/ 2 h 30"/>
                <a:gd name="T28" fmla="*/ 6 w 6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30"/>
                <a:gd name="T47" fmla="*/ 6 w 6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30">
                  <a:moveTo>
                    <a:pt x="0" y="30"/>
                  </a:move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2" name="Line 33"/>
            <p:cNvSpPr>
              <a:spLocks noChangeShapeType="1"/>
            </p:cNvSpPr>
            <p:nvPr/>
          </p:nvSpPr>
          <p:spPr bwMode="auto">
            <a:xfrm flipV="1">
              <a:off x="2585" y="2053"/>
              <a:ext cx="1" cy="2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5" name="Line 36"/>
            <p:cNvSpPr>
              <a:spLocks noChangeShapeType="1"/>
            </p:cNvSpPr>
            <p:nvPr/>
          </p:nvSpPr>
          <p:spPr bwMode="auto">
            <a:xfrm flipV="1">
              <a:off x="3491" y="2053"/>
              <a:ext cx="4" cy="2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296" name="Rectangle 37"/>
            <p:cNvSpPr>
              <a:spLocks noChangeArrowheads="1"/>
            </p:cNvSpPr>
            <p:nvPr/>
          </p:nvSpPr>
          <p:spPr bwMode="auto">
            <a:xfrm>
              <a:off x="2254" y="1695"/>
              <a:ext cx="675" cy="3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97" name="Rectangle 38"/>
            <p:cNvSpPr>
              <a:spLocks noChangeArrowheads="1"/>
            </p:cNvSpPr>
            <p:nvPr/>
          </p:nvSpPr>
          <p:spPr bwMode="auto">
            <a:xfrm>
              <a:off x="2254" y="1695"/>
              <a:ext cx="675" cy="3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98" name="Rectangle 39"/>
            <p:cNvSpPr>
              <a:spLocks noChangeArrowheads="1"/>
            </p:cNvSpPr>
            <p:nvPr/>
          </p:nvSpPr>
          <p:spPr bwMode="auto">
            <a:xfrm>
              <a:off x="1505" y="1695"/>
              <a:ext cx="626" cy="3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299" name="Rectangle 40"/>
            <p:cNvSpPr>
              <a:spLocks noChangeArrowheads="1"/>
            </p:cNvSpPr>
            <p:nvPr/>
          </p:nvSpPr>
          <p:spPr bwMode="auto">
            <a:xfrm>
              <a:off x="1505" y="1695"/>
              <a:ext cx="626" cy="3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300" name="Rectangle 41"/>
            <p:cNvSpPr>
              <a:spLocks noChangeArrowheads="1"/>
            </p:cNvSpPr>
            <p:nvPr/>
          </p:nvSpPr>
          <p:spPr bwMode="auto">
            <a:xfrm>
              <a:off x="3052" y="1695"/>
              <a:ext cx="896" cy="3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301" name="Rectangle 42"/>
            <p:cNvSpPr>
              <a:spLocks noChangeArrowheads="1"/>
            </p:cNvSpPr>
            <p:nvPr/>
          </p:nvSpPr>
          <p:spPr bwMode="auto">
            <a:xfrm>
              <a:off x="3052" y="1695"/>
              <a:ext cx="896" cy="3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1302" name="Rectangle 43"/>
            <p:cNvSpPr>
              <a:spLocks noChangeArrowheads="1"/>
            </p:cNvSpPr>
            <p:nvPr/>
          </p:nvSpPr>
          <p:spPr bwMode="auto">
            <a:xfrm>
              <a:off x="1666" y="1854"/>
              <a:ext cx="3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decoder</a:t>
              </a:r>
              <a:endParaRPr lang="en-US" altLang="en-US" sz="2400" b="1"/>
            </a:p>
          </p:txBody>
        </p:sp>
        <p:sp>
          <p:nvSpPr>
            <p:cNvPr id="11303" name="Rectangle 44"/>
            <p:cNvSpPr>
              <a:spLocks noChangeArrowheads="1"/>
            </p:cNvSpPr>
            <p:nvPr/>
          </p:nvSpPr>
          <p:spPr bwMode="auto">
            <a:xfrm>
              <a:off x="1669" y="1731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Address</a:t>
              </a:r>
              <a:endParaRPr lang="en-US" altLang="en-US" sz="2400" b="1"/>
            </a:p>
          </p:txBody>
        </p:sp>
        <p:sp>
          <p:nvSpPr>
            <p:cNvPr id="11304" name="Rectangle 45"/>
            <p:cNvSpPr>
              <a:spLocks noChangeArrowheads="1"/>
            </p:cNvSpPr>
            <p:nvPr/>
          </p:nvSpPr>
          <p:spPr bwMode="auto">
            <a:xfrm>
              <a:off x="3342" y="1731"/>
              <a:ext cx="3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Data and</a:t>
              </a:r>
              <a:endParaRPr lang="en-US" altLang="en-US" sz="2400" b="1"/>
            </a:p>
          </p:txBody>
        </p:sp>
        <p:sp>
          <p:nvSpPr>
            <p:cNvPr id="11305" name="Rectangle 46"/>
            <p:cNvSpPr>
              <a:spLocks noChangeArrowheads="1"/>
            </p:cNvSpPr>
            <p:nvPr/>
          </p:nvSpPr>
          <p:spPr bwMode="auto">
            <a:xfrm>
              <a:off x="3210" y="1854"/>
              <a:ext cx="6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status registers</a:t>
              </a:r>
              <a:endParaRPr lang="en-US" altLang="en-US" sz="2400" b="1"/>
            </a:p>
          </p:txBody>
        </p:sp>
        <p:sp>
          <p:nvSpPr>
            <p:cNvPr id="11306" name="Rectangle 47"/>
            <p:cNvSpPr>
              <a:spLocks noChangeArrowheads="1"/>
            </p:cNvSpPr>
            <p:nvPr/>
          </p:nvSpPr>
          <p:spPr bwMode="auto">
            <a:xfrm>
              <a:off x="2467" y="1731"/>
              <a:ext cx="3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Control</a:t>
              </a:r>
              <a:endParaRPr lang="en-US" altLang="en-US" sz="2400" b="1"/>
            </a:p>
          </p:txBody>
        </p:sp>
        <p:sp>
          <p:nvSpPr>
            <p:cNvPr id="11307" name="Rectangle 48"/>
            <p:cNvSpPr>
              <a:spLocks noChangeArrowheads="1"/>
            </p:cNvSpPr>
            <p:nvPr/>
          </p:nvSpPr>
          <p:spPr bwMode="auto">
            <a:xfrm>
              <a:off x="2455" y="1854"/>
              <a:ext cx="3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Nimbus Roman No9 L" charset="0"/>
                </a:rPr>
                <a:t>circuits</a:t>
              </a:r>
              <a:endParaRPr lang="en-US" altLang="en-US" sz="2400" b="1"/>
            </a:p>
          </p:txBody>
        </p:sp>
        <p:grpSp>
          <p:nvGrpSpPr>
            <p:cNvPr id="11308" name="Group 54"/>
            <p:cNvGrpSpPr>
              <a:grpSpLocks/>
            </p:cNvGrpSpPr>
            <p:nvPr/>
          </p:nvGrpSpPr>
          <p:grpSpPr bwMode="auto">
            <a:xfrm>
              <a:off x="1682" y="2354"/>
              <a:ext cx="1931" cy="285"/>
              <a:chOff x="1682" y="2592"/>
              <a:chExt cx="1931" cy="285"/>
            </a:xfrm>
          </p:grpSpPr>
          <p:sp>
            <p:nvSpPr>
              <p:cNvPr id="11319" name="Rectangle 49"/>
              <p:cNvSpPr>
                <a:spLocks noChangeArrowheads="1"/>
              </p:cNvSpPr>
              <p:nvPr/>
            </p:nvSpPr>
            <p:spPr bwMode="auto">
              <a:xfrm>
                <a:off x="1682" y="2595"/>
                <a:ext cx="1927" cy="28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11320" name="Rectangle 50"/>
              <p:cNvSpPr>
                <a:spLocks noChangeArrowheads="1"/>
              </p:cNvSpPr>
              <p:nvPr/>
            </p:nvSpPr>
            <p:spPr bwMode="auto">
              <a:xfrm>
                <a:off x="1686" y="2592"/>
                <a:ext cx="1927" cy="2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11321" name="Rectangle 51"/>
              <p:cNvSpPr>
                <a:spLocks noChangeArrowheads="1"/>
              </p:cNvSpPr>
              <p:nvPr/>
            </p:nvSpPr>
            <p:spPr bwMode="auto">
              <a:xfrm>
                <a:off x="2670" y="2652"/>
                <a:ext cx="6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 dirty="0" smtClean="0">
                    <a:solidFill>
                      <a:srgbClr val="000000"/>
                    </a:solidFill>
                    <a:latin typeface="Nimbus Roman No9 L" charset="0"/>
                  </a:rPr>
                  <a:t>Output  devices</a:t>
                </a:r>
                <a:endParaRPr lang="en-US" altLang="en-US" sz="2400" b="1" dirty="0"/>
              </a:p>
            </p:txBody>
          </p:sp>
        </p:grpSp>
        <p:grpSp>
          <p:nvGrpSpPr>
            <p:cNvPr id="11309" name="Group 56"/>
            <p:cNvGrpSpPr>
              <a:grpSpLocks/>
            </p:cNvGrpSpPr>
            <p:nvPr/>
          </p:nvGrpSpPr>
          <p:grpSpPr bwMode="auto">
            <a:xfrm>
              <a:off x="808" y="910"/>
              <a:ext cx="4165" cy="467"/>
              <a:chOff x="808" y="749"/>
              <a:chExt cx="4165" cy="467"/>
            </a:xfrm>
          </p:grpSpPr>
          <p:sp>
            <p:nvSpPr>
              <p:cNvPr id="11310" name="Line 11"/>
              <p:cNvSpPr>
                <a:spLocks noChangeShapeType="1"/>
              </p:cNvSpPr>
              <p:nvPr/>
            </p:nvSpPr>
            <p:spPr bwMode="auto">
              <a:xfrm flipH="1">
                <a:off x="1161" y="1166"/>
                <a:ext cx="311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1" name="Line 12"/>
              <p:cNvSpPr>
                <a:spLocks noChangeShapeType="1"/>
              </p:cNvSpPr>
              <p:nvPr/>
            </p:nvSpPr>
            <p:spPr bwMode="auto">
              <a:xfrm flipH="1">
                <a:off x="1161" y="995"/>
                <a:ext cx="311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2" name="Line 13"/>
              <p:cNvSpPr>
                <a:spLocks noChangeShapeType="1"/>
              </p:cNvSpPr>
              <p:nvPr/>
            </p:nvSpPr>
            <p:spPr bwMode="auto">
              <a:xfrm flipH="1">
                <a:off x="1161" y="835"/>
                <a:ext cx="311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3" name="Rectangle 23"/>
              <p:cNvSpPr>
                <a:spLocks noChangeArrowheads="1"/>
              </p:cNvSpPr>
              <p:nvPr/>
            </p:nvSpPr>
            <p:spPr bwMode="auto">
              <a:xfrm>
                <a:off x="808" y="908"/>
                <a:ext cx="16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Bus</a:t>
                </a:r>
                <a:endParaRPr lang="en-US" altLang="en-US" sz="2400" b="1"/>
              </a:p>
            </p:txBody>
          </p:sp>
          <p:sp>
            <p:nvSpPr>
              <p:cNvPr id="11314" name="Rectangle 24"/>
              <p:cNvSpPr>
                <a:spLocks noChangeArrowheads="1"/>
              </p:cNvSpPr>
              <p:nvPr/>
            </p:nvSpPr>
            <p:spPr bwMode="auto">
              <a:xfrm>
                <a:off x="4419" y="749"/>
                <a:ext cx="55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Address lines</a:t>
                </a:r>
                <a:endParaRPr lang="en-US" altLang="en-US" sz="2400" b="1"/>
              </a:p>
            </p:txBody>
          </p:sp>
          <p:sp>
            <p:nvSpPr>
              <p:cNvPr id="11315" name="Rectangle 25"/>
              <p:cNvSpPr>
                <a:spLocks noChangeArrowheads="1"/>
              </p:cNvSpPr>
              <p:nvPr/>
            </p:nvSpPr>
            <p:spPr bwMode="auto">
              <a:xfrm>
                <a:off x="4418" y="920"/>
                <a:ext cx="39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Data lines</a:t>
                </a:r>
                <a:endParaRPr lang="en-US" altLang="en-US" sz="2400" b="1"/>
              </a:p>
            </p:txBody>
          </p:sp>
          <p:sp>
            <p:nvSpPr>
              <p:cNvPr id="11316" name="Rectangle 26"/>
              <p:cNvSpPr>
                <a:spLocks noChangeArrowheads="1"/>
              </p:cNvSpPr>
              <p:nvPr/>
            </p:nvSpPr>
            <p:spPr bwMode="auto">
              <a:xfrm>
                <a:off x="4431" y="1080"/>
                <a:ext cx="51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  <a:latin typeface="Nimbus Roman No9 L" charset="0"/>
                  </a:rPr>
                  <a:t>Control lines</a:t>
                </a:r>
                <a:endParaRPr lang="en-US" altLang="en-US" sz="2400" b="1"/>
              </a:p>
            </p:txBody>
          </p:sp>
          <p:sp>
            <p:nvSpPr>
              <p:cNvPr id="11317" name="Freeform 52"/>
              <p:cNvSpPr>
                <a:spLocks/>
              </p:cNvSpPr>
              <p:nvPr/>
            </p:nvSpPr>
            <p:spPr bwMode="auto">
              <a:xfrm>
                <a:off x="1026" y="810"/>
                <a:ext cx="74" cy="185"/>
              </a:xfrm>
              <a:custGeom>
                <a:avLst/>
                <a:gdLst>
                  <a:gd name="T0" fmla="*/ 6 w 6"/>
                  <a:gd name="T1" fmla="*/ 0 h 15"/>
                  <a:gd name="T2" fmla="*/ 5 w 6"/>
                  <a:gd name="T3" fmla="*/ 1 h 15"/>
                  <a:gd name="T4" fmla="*/ 4 w 6"/>
                  <a:gd name="T5" fmla="*/ 2 h 15"/>
                  <a:gd name="T6" fmla="*/ 4 w 6"/>
                  <a:gd name="T7" fmla="*/ 3 h 15"/>
                  <a:gd name="T8" fmla="*/ 4 w 6"/>
                  <a:gd name="T9" fmla="*/ 3 h 15"/>
                  <a:gd name="T10" fmla="*/ 4 w 6"/>
                  <a:gd name="T11" fmla="*/ 4 h 15"/>
                  <a:gd name="T12" fmla="*/ 4 w 6"/>
                  <a:gd name="T13" fmla="*/ 6 h 15"/>
                  <a:gd name="T14" fmla="*/ 4 w 6"/>
                  <a:gd name="T15" fmla="*/ 8 h 15"/>
                  <a:gd name="T16" fmla="*/ 4 w 6"/>
                  <a:gd name="T17" fmla="*/ 10 h 15"/>
                  <a:gd name="T18" fmla="*/ 4 w 6"/>
                  <a:gd name="T19" fmla="*/ 12 h 15"/>
                  <a:gd name="T20" fmla="*/ 4 w 6"/>
                  <a:gd name="T21" fmla="*/ 12 h 15"/>
                  <a:gd name="T22" fmla="*/ 4 w 6"/>
                  <a:gd name="T23" fmla="*/ 13 h 15"/>
                  <a:gd name="T24" fmla="*/ 2 w 6"/>
                  <a:gd name="T25" fmla="*/ 14 h 15"/>
                  <a:gd name="T26" fmla="*/ 0 w 6"/>
                  <a:gd name="T27" fmla="*/ 15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5"/>
                  <a:gd name="T44" fmla="*/ 6 w 6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5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0" y="1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318" name="Freeform 53"/>
              <p:cNvSpPr>
                <a:spLocks/>
              </p:cNvSpPr>
              <p:nvPr/>
            </p:nvSpPr>
            <p:spPr bwMode="auto">
              <a:xfrm>
                <a:off x="1026" y="995"/>
                <a:ext cx="74" cy="184"/>
              </a:xfrm>
              <a:custGeom>
                <a:avLst/>
                <a:gdLst>
                  <a:gd name="T0" fmla="*/ 6 w 6"/>
                  <a:gd name="T1" fmla="*/ 15 h 15"/>
                  <a:gd name="T2" fmla="*/ 5 w 6"/>
                  <a:gd name="T3" fmla="*/ 14 h 15"/>
                  <a:gd name="T4" fmla="*/ 4 w 6"/>
                  <a:gd name="T5" fmla="*/ 13 h 15"/>
                  <a:gd name="T6" fmla="*/ 4 w 6"/>
                  <a:gd name="T7" fmla="*/ 13 h 15"/>
                  <a:gd name="T8" fmla="*/ 4 w 6"/>
                  <a:gd name="T9" fmla="*/ 12 h 15"/>
                  <a:gd name="T10" fmla="*/ 4 w 6"/>
                  <a:gd name="T11" fmla="*/ 12 h 15"/>
                  <a:gd name="T12" fmla="*/ 4 w 6"/>
                  <a:gd name="T13" fmla="*/ 10 h 15"/>
                  <a:gd name="T14" fmla="*/ 4 w 6"/>
                  <a:gd name="T15" fmla="*/ 8 h 15"/>
                  <a:gd name="T16" fmla="*/ 4 w 6"/>
                  <a:gd name="T17" fmla="*/ 6 h 15"/>
                  <a:gd name="T18" fmla="*/ 4 w 6"/>
                  <a:gd name="T19" fmla="*/ 4 h 15"/>
                  <a:gd name="T20" fmla="*/ 4 w 6"/>
                  <a:gd name="T21" fmla="*/ 3 h 15"/>
                  <a:gd name="T22" fmla="*/ 4 w 6"/>
                  <a:gd name="T23" fmla="*/ 2 h 15"/>
                  <a:gd name="T24" fmla="*/ 4 w 6"/>
                  <a:gd name="T25" fmla="*/ 2 h 15"/>
                  <a:gd name="T26" fmla="*/ 2 w 6"/>
                  <a:gd name="T27" fmla="*/ 1 h 15"/>
                  <a:gd name="T28" fmla="*/ 0 w 6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5"/>
                  <a:gd name="T47" fmla="*/ 6 w 6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5">
                    <a:moveTo>
                      <a:pt x="6" y="15"/>
                    </a:moveTo>
                    <a:lnTo>
                      <a:pt x="5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6" name="Freeform 18"/>
          <p:cNvSpPr>
            <a:spLocks/>
          </p:cNvSpPr>
          <p:nvPr/>
        </p:nvSpPr>
        <p:spPr bwMode="auto">
          <a:xfrm>
            <a:off x="7351184" y="3897313"/>
            <a:ext cx="78317" cy="115888"/>
          </a:xfrm>
          <a:custGeom>
            <a:avLst/>
            <a:gdLst>
              <a:gd name="T0" fmla="*/ 0 w 37"/>
              <a:gd name="T1" fmla="*/ 0 h 73"/>
              <a:gd name="T2" fmla="*/ 12 w 37"/>
              <a:gd name="T3" fmla="*/ 73 h 73"/>
              <a:gd name="T4" fmla="*/ 37 w 37"/>
              <a:gd name="T5" fmla="*/ 0 h 73"/>
              <a:gd name="T6" fmla="*/ 12 w 37"/>
              <a:gd name="T7" fmla="*/ 0 h 73"/>
              <a:gd name="T8" fmla="*/ 0 w 37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3"/>
              <a:gd name="T17" fmla="*/ 37 w 37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3">
                <a:moveTo>
                  <a:pt x="0" y="0"/>
                </a:moveTo>
                <a:lnTo>
                  <a:pt x="12" y="73"/>
                </a:lnTo>
                <a:lnTo>
                  <a:pt x="37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3833284" y="4605337"/>
            <a:ext cx="2117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8" name="Freeform 18"/>
          <p:cNvSpPr>
            <a:spLocks/>
          </p:cNvSpPr>
          <p:nvPr/>
        </p:nvSpPr>
        <p:spPr bwMode="auto">
          <a:xfrm>
            <a:off x="3782484" y="4938713"/>
            <a:ext cx="78317" cy="115888"/>
          </a:xfrm>
          <a:custGeom>
            <a:avLst/>
            <a:gdLst>
              <a:gd name="T0" fmla="*/ 0 w 37"/>
              <a:gd name="T1" fmla="*/ 0 h 73"/>
              <a:gd name="T2" fmla="*/ 12 w 37"/>
              <a:gd name="T3" fmla="*/ 73 h 73"/>
              <a:gd name="T4" fmla="*/ 37 w 37"/>
              <a:gd name="T5" fmla="*/ 0 h 73"/>
              <a:gd name="T6" fmla="*/ 12 w 37"/>
              <a:gd name="T7" fmla="*/ 0 h 73"/>
              <a:gd name="T8" fmla="*/ 0 w 37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3"/>
              <a:gd name="T17" fmla="*/ 37 w 37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3">
                <a:moveTo>
                  <a:pt x="0" y="0"/>
                </a:moveTo>
                <a:lnTo>
                  <a:pt x="12" y="73"/>
                </a:lnTo>
                <a:lnTo>
                  <a:pt x="37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9" name="Freeform 18"/>
          <p:cNvSpPr>
            <a:spLocks/>
          </p:cNvSpPr>
          <p:nvPr/>
        </p:nvSpPr>
        <p:spPr bwMode="auto">
          <a:xfrm>
            <a:off x="5433484" y="4913313"/>
            <a:ext cx="78317" cy="115888"/>
          </a:xfrm>
          <a:custGeom>
            <a:avLst/>
            <a:gdLst>
              <a:gd name="T0" fmla="*/ 0 w 37"/>
              <a:gd name="T1" fmla="*/ 0 h 73"/>
              <a:gd name="T2" fmla="*/ 12 w 37"/>
              <a:gd name="T3" fmla="*/ 73 h 73"/>
              <a:gd name="T4" fmla="*/ 37 w 37"/>
              <a:gd name="T5" fmla="*/ 0 h 73"/>
              <a:gd name="T6" fmla="*/ 12 w 37"/>
              <a:gd name="T7" fmla="*/ 0 h 73"/>
              <a:gd name="T8" fmla="*/ 0 w 37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3"/>
              <a:gd name="T17" fmla="*/ 37 w 37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3">
                <a:moveTo>
                  <a:pt x="0" y="0"/>
                </a:moveTo>
                <a:lnTo>
                  <a:pt x="12" y="73"/>
                </a:lnTo>
                <a:lnTo>
                  <a:pt x="37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60" name="Freeform 18"/>
          <p:cNvSpPr>
            <a:spLocks/>
          </p:cNvSpPr>
          <p:nvPr/>
        </p:nvSpPr>
        <p:spPr bwMode="auto">
          <a:xfrm>
            <a:off x="7351184" y="4938713"/>
            <a:ext cx="78317" cy="115888"/>
          </a:xfrm>
          <a:custGeom>
            <a:avLst/>
            <a:gdLst>
              <a:gd name="T0" fmla="*/ 0 w 37"/>
              <a:gd name="T1" fmla="*/ 0 h 73"/>
              <a:gd name="T2" fmla="*/ 12 w 37"/>
              <a:gd name="T3" fmla="*/ 73 h 73"/>
              <a:gd name="T4" fmla="*/ 37 w 37"/>
              <a:gd name="T5" fmla="*/ 0 h 73"/>
              <a:gd name="T6" fmla="*/ 12 w 37"/>
              <a:gd name="T7" fmla="*/ 0 h 73"/>
              <a:gd name="T8" fmla="*/ 0 w 37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3"/>
              <a:gd name="T17" fmla="*/ 37 w 37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3">
                <a:moveTo>
                  <a:pt x="0" y="0"/>
                </a:moveTo>
                <a:lnTo>
                  <a:pt x="12" y="73"/>
                </a:lnTo>
                <a:lnTo>
                  <a:pt x="37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038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283886"/>
            <a:ext cx="9601196" cy="250308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800" b="1" dirty="0" err="1" smtClean="0"/>
              <a:t>Input/Output</a:t>
            </a:r>
            <a:endParaRPr lang="ar-EG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1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Basic </a:t>
            </a:r>
            <a:r>
              <a:rPr lang="en-US" altLang="en-US" b="1" dirty="0" err="1" smtClean="0"/>
              <a:t>Input/Output</a:t>
            </a:r>
            <a:r>
              <a:rPr lang="en-US" altLang="en-US" b="1" dirty="0" smtClean="0"/>
              <a:t> Operations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en-US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Input/Output</a:t>
            </a:r>
            <a:r>
              <a:rPr lang="en-US" altLang="en-US" dirty="0" smtClean="0">
                <a:latin typeface="Comic Sans MS" panose="030F0702030302020204" pitchFamily="66" charset="0"/>
                <a:cs typeface="Aldhabi" panose="01000000000000000000" pitchFamily="2" charset="-78"/>
              </a:rPr>
              <a:t> operations which transfer data from the processor or memory to and from the real world are essential. </a:t>
            </a:r>
          </a:p>
          <a:p>
            <a:pPr algn="l" rtl="0"/>
            <a:r>
              <a:rPr lang="en-US" altLang="en-US" smtClean="0">
                <a:latin typeface="Comic Sans MS" panose="030F0702030302020204" pitchFamily="66" charset="0"/>
                <a:cs typeface="Aldhabi" panose="01000000000000000000" pitchFamily="2" charset="-78"/>
              </a:rPr>
              <a:t>In </a:t>
            </a:r>
            <a:r>
              <a:rPr lang="en-US" altLang="en-US" dirty="0">
                <a:latin typeface="Comic Sans MS" panose="030F0702030302020204" pitchFamily="66" charset="0"/>
                <a:cs typeface="Aldhabi" panose="01000000000000000000" pitchFamily="2" charset="-78"/>
              </a:rPr>
              <a:t>general, the rate of transfer from any input device to the processor, or from the processor to any output device is likely to the slower than the speed of a processor. </a:t>
            </a:r>
          </a:p>
          <a:p>
            <a:pPr lvl="1" algn="l" rtl="0"/>
            <a:r>
              <a:rPr lang="en-US" altLang="en-US" sz="2200" dirty="0" smtClean="0">
                <a:latin typeface="Comic Sans MS" panose="030F0702030302020204" pitchFamily="66" charset="0"/>
                <a:cs typeface="Aldhabi" panose="01000000000000000000" pitchFamily="2" charset="-78"/>
              </a:rPr>
              <a:t>The difference in speed makes it necessary to create mechanisms to synchronize the data transfer between them.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5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Basic </a:t>
            </a:r>
            <a:r>
              <a:rPr lang="en-US" altLang="en-US" b="1" dirty="0" err="1" smtClean="0"/>
              <a:t>Input/Output</a:t>
            </a:r>
            <a:r>
              <a:rPr lang="en-US" altLang="en-US" b="1" dirty="0" smtClean="0"/>
              <a:t> Operations (cont.)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556932"/>
            <a:ext cx="9677399" cy="3318936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Let us consider a simple task of reading a character from a keyboard and displaying that character on a display screen. </a:t>
            </a:r>
          </a:p>
          <a:p>
            <a:pPr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simple way of performing the task is called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program-controlled I/O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l" rtl="0"/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two separate blocks of instructions in the 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program that perform this task: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One block of instructions transfers the character into the processor. 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Another block of instructions causes the character to be displayed.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73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537632"/>
            <a:ext cx="9601196" cy="1303867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Basic </a:t>
            </a:r>
            <a:r>
              <a:rPr lang="en-US" altLang="en-US" b="1" dirty="0" err="1" smtClean="0"/>
              <a:t>Input/Output</a:t>
            </a:r>
            <a:r>
              <a:rPr lang="en-US" altLang="en-US" b="1" dirty="0" smtClean="0"/>
              <a:t> operations (cont.)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15933" y="2547938"/>
            <a:ext cx="2260600" cy="19732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234018" y="1789114"/>
            <a:ext cx="94107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1234018" y="1789114"/>
            <a:ext cx="94107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013700" y="2547938"/>
            <a:ext cx="2260600" cy="19732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386234" y="2825750"/>
            <a:ext cx="1515533" cy="579438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088467" y="2825750"/>
            <a:ext cx="1515533" cy="579438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088467" y="3683000"/>
            <a:ext cx="372533" cy="279400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386234" y="3683000"/>
            <a:ext cx="372533" cy="279400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449691" y="2986089"/>
            <a:ext cx="1298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D</a:t>
            </a:r>
            <a:endParaRPr lang="en-US" altLang="en-US" sz="2400" b="1" dirty="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610557" y="2986089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A</a:t>
            </a:r>
            <a:endParaRPr lang="en-US" altLang="en-US" sz="2400" b="1" dirty="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737229" y="2986089"/>
            <a:ext cx="109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T</a:t>
            </a:r>
            <a:endParaRPr lang="en-US" altLang="en-US" sz="2400" b="1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881871" y="2986089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AIN</a:t>
            </a:r>
            <a:endParaRPr lang="en-US" altLang="en-US" sz="2400" b="1" dirty="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8639508" y="2986089"/>
            <a:ext cx="1298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D</a:t>
            </a:r>
            <a:endParaRPr lang="en-US" altLang="en-US" sz="2400" b="1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8800374" y="2986089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A</a:t>
            </a:r>
            <a:endParaRPr lang="en-US" altLang="en-US" sz="2400" b="1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8952447" y="2986089"/>
            <a:ext cx="109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T</a:t>
            </a:r>
            <a:endParaRPr lang="en-US" altLang="en-US" sz="2400" b="1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9064957" y="2986089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A</a:t>
            </a:r>
            <a:endParaRPr lang="en-US" altLang="en-US" sz="2400" b="1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9216542" y="2986089"/>
            <a:ext cx="3783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OUT</a:t>
            </a:r>
            <a:endParaRPr lang="en-US" altLang="en-US" sz="2400" b="1" dirty="0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728506" y="3724276"/>
            <a:ext cx="2997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SIN</a:t>
            </a:r>
            <a:endParaRPr lang="en-US" altLang="en-US" sz="2400" b="1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9089967" y="3724276"/>
            <a:ext cx="4985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SOUT</a:t>
            </a:r>
            <a:endParaRPr lang="en-US" altLang="en-US" sz="2400" b="1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422174" y="4202114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K</a:t>
            </a:r>
            <a:endParaRPr lang="en-US" altLang="en-US" sz="2400" b="1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547881" y="4202114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e</a:t>
            </a:r>
            <a:endParaRPr lang="en-US" altLang="en-US" sz="2400" b="1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5709234" y="4202114"/>
            <a:ext cx="5963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yboard</a:t>
            </a:r>
            <a:endParaRPr lang="en-US" altLang="en-US" sz="2400" b="1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8886491" y="4202114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Display</a:t>
            </a:r>
            <a:endParaRPr lang="en-US" altLang="en-US" sz="2400" b="1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5806018" y="1770063"/>
            <a:ext cx="80433" cy="119062"/>
          </a:xfrm>
          <a:custGeom>
            <a:avLst/>
            <a:gdLst>
              <a:gd name="T0" fmla="*/ 3 w 3"/>
              <a:gd name="T1" fmla="*/ 6 h 6"/>
              <a:gd name="T2" fmla="*/ 2 w 3"/>
              <a:gd name="T3" fmla="*/ 0 h 6"/>
              <a:gd name="T4" fmla="*/ 0 w 3"/>
              <a:gd name="T5" fmla="*/ 6 h 6"/>
              <a:gd name="T6" fmla="*/ 2 w 3"/>
              <a:gd name="T7" fmla="*/ 6 h 6"/>
              <a:gd name="T8" fmla="*/ 3 w 3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lnTo>
                  <a:pt x="3" y="6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5806018" y="1770063"/>
            <a:ext cx="80433" cy="119062"/>
          </a:xfrm>
          <a:custGeom>
            <a:avLst/>
            <a:gdLst>
              <a:gd name="T0" fmla="*/ 38 w 38"/>
              <a:gd name="T1" fmla="*/ 75 h 75"/>
              <a:gd name="T2" fmla="*/ 25 w 38"/>
              <a:gd name="T3" fmla="*/ 0 h 75"/>
              <a:gd name="T4" fmla="*/ 0 w 38"/>
              <a:gd name="T5" fmla="*/ 75 h 75"/>
              <a:gd name="T6" fmla="*/ 25 w 38"/>
              <a:gd name="T7" fmla="*/ 75 h 75"/>
              <a:gd name="T8" fmla="*/ 38 w 38"/>
              <a:gd name="T9" fmla="*/ 75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38" y="75"/>
                </a:moveTo>
                <a:lnTo>
                  <a:pt x="25" y="0"/>
                </a:lnTo>
                <a:lnTo>
                  <a:pt x="0" y="75"/>
                </a:lnTo>
                <a:lnTo>
                  <a:pt x="25" y="75"/>
                </a:lnTo>
                <a:lnTo>
                  <a:pt x="38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5806018" y="2447926"/>
            <a:ext cx="80433" cy="119063"/>
          </a:xfrm>
          <a:custGeom>
            <a:avLst/>
            <a:gdLst>
              <a:gd name="T0" fmla="*/ 0 w 3"/>
              <a:gd name="T1" fmla="*/ 0 h 6"/>
              <a:gd name="T2" fmla="*/ 2 w 3"/>
              <a:gd name="T3" fmla="*/ 6 h 6"/>
              <a:gd name="T4" fmla="*/ 3 w 3"/>
              <a:gd name="T5" fmla="*/ 0 h 6"/>
              <a:gd name="T6" fmla="*/ 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5806018" y="2447926"/>
            <a:ext cx="80433" cy="119063"/>
          </a:xfrm>
          <a:custGeom>
            <a:avLst/>
            <a:gdLst>
              <a:gd name="T0" fmla="*/ 0 w 38"/>
              <a:gd name="T1" fmla="*/ 0 h 75"/>
              <a:gd name="T2" fmla="*/ 25 w 38"/>
              <a:gd name="T3" fmla="*/ 75 h 75"/>
              <a:gd name="T4" fmla="*/ 38 w 38"/>
              <a:gd name="T5" fmla="*/ 0 h 75"/>
              <a:gd name="T6" fmla="*/ 25 w 38"/>
              <a:gd name="T7" fmla="*/ 0 h 75"/>
              <a:gd name="T8" fmla="*/ 0 w 38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0" y="0"/>
                </a:moveTo>
                <a:lnTo>
                  <a:pt x="25" y="75"/>
                </a:lnTo>
                <a:lnTo>
                  <a:pt x="38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5858934" y="1889126"/>
            <a:ext cx="2117" cy="5381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2510367" y="1770063"/>
            <a:ext cx="78317" cy="119062"/>
          </a:xfrm>
          <a:custGeom>
            <a:avLst/>
            <a:gdLst>
              <a:gd name="T0" fmla="*/ 3 w 3"/>
              <a:gd name="T1" fmla="*/ 6 h 6"/>
              <a:gd name="T2" fmla="*/ 2 w 3"/>
              <a:gd name="T3" fmla="*/ 0 h 6"/>
              <a:gd name="T4" fmla="*/ 0 w 3"/>
              <a:gd name="T5" fmla="*/ 6 h 6"/>
              <a:gd name="T6" fmla="*/ 2 w 3"/>
              <a:gd name="T7" fmla="*/ 6 h 6"/>
              <a:gd name="T8" fmla="*/ 3 w 3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lnTo>
                  <a:pt x="3" y="6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2510367" y="1770063"/>
            <a:ext cx="78317" cy="119062"/>
          </a:xfrm>
          <a:custGeom>
            <a:avLst/>
            <a:gdLst>
              <a:gd name="T0" fmla="*/ 37 w 37"/>
              <a:gd name="T1" fmla="*/ 75 h 75"/>
              <a:gd name="T2" fmla="*/ 25 w 37"/>
              <a:gd name="T3" fmla="*/ 0 h 75"/>
              <a:gd name="T4" fmla="*/ 0 w 37"/>
              <a:gd name="T5" fmla="*/ 75 h 75"/>
              <a:gd name="T6" fmla="*/ 25 w 37"/>
              <a:gd name="T7" fmla="*/ 75 h 75"/>
              <a:gd name="T8" fmla="*/ 37 w 37"/>
              <a:gd name="T9" fmla="*/ 75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5"/>
              <a:gd name="T17" fmla="*/ 37 w 37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5">
                <a:moveTo>
                  <a:pt x="37" y="75"/>
                </a:moveTo>
                <a:lnTo>
                  <a:pt x="25" y="0"/>
                </a:lnTo>
                <a:lnTo>
                  <a:pt x="0" y="75"/>
                </a:lnTo>
                <a:lnTo>
                  <a:pt x="25" y="75"/>
                </a:lnTo>
                <a:lnTo>
                  <a:pt x="37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2510367" y="2447926"/>
            <a:ext cx="78317" cy="119063"/>
          </a:xfrm>
          <a:custGeom>
            <a:avLst/>
            <a:gdLst>
              <a:gd name="T0" fmla="*/ 0 w 3"/>
              <a:gd name="T1" fmla="*/ 0 h 6"/>
              <a:gd name="T2" fmla="*/ 2 w 3"/>
              <a:gd name="T3" fmla="*/ 6 h 6"/>
              <a:gd name="T4" fmla="*/ 3 w 3"/>
              <a:gd name="T5" fmla="*/ 0 h 6"/>
              <a:gd name="T6" fmla="*/ 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2510367" y="2447926"/>
            <a:ext cx="78317" cy="119063"/>
          </a:xfrm>
          <a:custGeom>
            <a:avLst/>
            <a:gdLst>
              <a:gd name="T0" fmla="*/ 0 w 37"/>
              <a:gd name="T1" fmla="*/ 0 h 75"/>
              <a:gd name="T2" fmla="*/ 25 w 37"/>
              <a:gd name="T3" fmla="*/ 75 h 75"/>
              <a:gd name="T4" fmla="*/ 37 w 37"/>
              <a:gd name="T5" fmla="*/ 0 h 75"/>
              <a:gd name="T6" fmla="*/ 25 w 37"/>
              <a:gd name="T7" fmla="*/ 0 h 75"/>
              <a:gd name="T8" fmla="*/ 0 w 37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5"/>
              <a:gd name="T17" fmla="*/ 37 w 37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5">
                <a:moveTo>
                  <a:pt x="0" y="0"/>
                </a:moveTo>
                <a:lnTo>
                  <a:pt x="25" y="75"/>
                </a:lnTo>
                <a:lnTo>
                  <a:pt x="37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2563285" y="1889126"/>
            <a:ext cx="2116" cy="5381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6096433" y="1849439"/>
            <a:ext cx="3382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Bus</a:t>
            </a:r>
            <a:endParaRPr lang="en-US" altLang="en-US" sz="2400" b="1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9103785" y="1770063"/>
            <a:ext cx="80433" cy="119062"/>
          </a:xfrm>
          <a:custGeom>
            <a:avLst/>
            <a:gdLst>
              <a:gd name="T0" fmla="*/ 3 w 3"/>
              <a:gd name="T1" fmla="*/ 6 h 6"/>
              <a:gd name="T2" fmla="*/ 2 w 3"/>
              <a:gd name="T3" fmla="*/ 0 h 6"/>
              <a:gd name="T4" fmla="*/ 0 w 3"/>
              <a:gd name="T5" fmla="*/ 6 h 6"/>
              <a:gd name="T6" fmla="*/ 2 w 3"/>
              <a:gd name="T7" fmla="*/ 6 h 6"/>
              <a:gd name="T8" fmla="*/ 3 w 3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lnTo>
                  <a:pt x="3" y="6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9103785" y="1770063"/>
            <a:ext cx="80433" cy="119062"/>
          </a:xfrm>
          <a:custGeom>
            <a:avLst/>
            <a:gdLst>
              <a:gd name="T0" fmla="*/ 38 w 38"/>
              <a:gd name="T1" fmla="*/ 75 h 75"/>
              <a:gd name="T2" fmla="*/ 25 w 38"/>
              <a:gd name="T3" fmla="*/ 0 h 75"/>
              <a:gd name="T4" fmla="*/ 0 w 38"/>
              <a:gd name="T5" fmla="*/ 75 h 75"/>
              <a:gd name="T6" fmla="*/ 25 w 38"/>
              <a:gd name="T7" fmla="*/ 75 h 75"/>
              <a:gd name="T8" fmla="*/ 38 w 38"/>
              <a:gd name="T9" fmla="*/ 75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38" y="75"/>
                </a:moveTo>
                <a:lnTo>
                  <a:pt x="25" y="0"/>
                </a:lnTo>
                <a:lnTo>
                  <a:pt x="0" y="75"/>
                </a:lnTo>
                <a:lnTo>
                  <a:pt x="25" y="75"/>
                </a:lnTo>
                <a:lnTo>
                  <a:pt x="38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9103785" y="2447926"/>
            <a:ext cx="80433" cy="119063"/>
          </a:xfrm>
          <a:custGeom>
            <a:avLst/>
            <a:gdLst>
              <a:gd name="T0" fmla="*/ 0 w 3"/>
              <a:gd name="T1" fmla="*/ 0 h 6"/>
              <a:gd name="T2" fmla="*/ 2 w 3"/>
              <a:gd name="T3" fmla="*/ 6 h 6"/>
              <a:gd name="T4" fmla="*/ 3 w 3"/>
              <a:gd name="T5" fmla="*/ 0 h 6"/>
              <a:gd name="T6" fmla="*/ 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Freeform 41"/>
          <p:cNvSpPr>
            <a:spLocks/>
          </p:cNvSpPr>
          <p:nvPr/>
        </p:nvSpPr>
        <p:spPr bwMode="auto">
          <a:xfrm>
            <a:off x="9103785" y="2447926"/>
            <a:ext cx="80433" cy="119063"/>
          </a:xfrm>
          <a:custGeom>
            <a:avLst/>
            <a:gdLst>
              <a:gd name="T0" fmla="*/ 0 w 38"/>
              <a:gd name="T1" fmla="*/ 0 h 75"/>
              <a:gd name="T2" fmla="*/ 25 w 38"/>
              <a:gd name="T3" fmla="*/ 75 h 75"/>
              <a:gd name="T4" fmla="*/ 38 w 38"/>
              <a:gd name="T5" fmla="*/ 0 h 75"/>
              <a:gd name="T6" fmla="*/ 25 w 38"/>
              <a:gd name="T7" fmla="*/ 0 h 75"/>
              <a:gd name="T8" fmla="*/ 0 w 38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0" y="0"/>
                </a:moveTo>
                <a:lnTo>
                  <a:pt x="25" y="75"/>
                </a:lnTo>
                <a:lnTo>
                  <a:pt x="38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V="1">
            <a:off x="9156700" y="1889126"/>
            <a:ext cx="2117" cy="5381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1604433" y="2547938"/>
            <a:ext cx="1888067" cy="8572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2130941" y="2867026"/>
            <a:ext cx="8768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Processor</a:t>
            </a:r>
            <a:endParaRPr lang="en-US" altLang="en-US" sz="2400" b="1"/>
          </a:p>
        </p:txBody>
      </p:sp>
      <p:sp>
        <p:nvSpPr>
          <p:cNvPr id="6189" name="Text Box 46"/>
          <p:cNvSpPr txBox="1">
            <a:spLocks noChangeArrowheads="1"/>
          </p:cNvSpPr>
          <p:nvPr/>
        </p:nvSpPr>
        <p:spPr bwMode="auto">
          <a:xfrm>
            <a:off x="1110018" y="4352925"/>
            <a:ext cx="1033991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US" altLang="en-US" dirty="0">
                <a:latin typeface="Comic Sans MS" panose="030F0702030302020204" pitchFamily="66" charset="0"/>
              </a:rPr>
              <a:t>Input: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When a key is struck on the keyboard, an 8-bit character code is stored in the </a:t>
            </a:r>
            <a:r>
              <a:rPr lang="en-US" altLang="en-US" dirty="0" smtClean="0">
                <a:latin typeface="Comic Sans MS" panose="030F0702030302020204" pitchFamily="66" charset="0"/>
              </a:rPr>
              <a:t>buffer register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DATAIN</a:t>
            </a:r>
            <a:r>
              <a:rPr lang="en-US" altLang="en-US" dirty="0">
                <a:latin typeface="Comic Sans MS" panose="030F0702030302020204" pitchFamily="66" charset="0"/>
              </a:rPr>
              <a:t>. 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A status control flag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dirty="0">
                <a:latin typeface="Comic Sans MS" panose="030F0702030302020204" pitchFamily="66" charset="0"/>
              </a:rPr>
              <a:t> is set to 1 to indicate that a valid character is in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DATAIN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A program monitors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dirty="0">
                <a:latin typeface="Comic Sans MS" panose="030F0702030302020204" pitchFamily="66" charset="0"/>
              </a:rPr>
              <a:t>, and when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dirty="0">
                <a:latin typeface="Comic Sans MS" panose="030F0702030302020204" pitchFamily="66" charset="0"/>
              </a:rPr>
              <a:t> is set to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dirty="0">
                <a:latin typeface="Comic Sans MS" panose="030F0702030302020204" pitchFamily="66" charset="0"/>
              </a:rPr>
              <a:t>, it reads the contents of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DATAIN</a:t>
            </a:r>
            <a:r>
              <a:rPr lang="en-US" altLang="en-US" dirty="0">
                <a:latin typeface="Comic Sans MS" panose="030F0702030302020204" pitchFamily="66" charset="0"/>
              </a:rPr>
              <a:t>. 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When the character is transferred to the processor,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dirty="0">
                <a:latin typeface="Comic Sans MS" panose="030F0702030302020204" pitchFamily="66" charset="0"/>
              </a:rPr>
              <a:t> is automatically cleared.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Initial state of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dirty="0">
                <a:latin typeface="Comic Sans MS" panose="030F0702030302020204" pitchFamily="66" charset="0"/>
              </a:rPr>
              <a:t> is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22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537632"/>
            <a:ext cx="9601196" cy="1303867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Basic </a:t>
            </a:r>
            <a:r>
              <a:rPr lang="en-US" altLang="en-US" b="1" dirty="0" err="1" smtClean="0"/>
              <a:t>Input/Output</a:t>
            </a:r>
            <a:r>
              <a:rPr lang="en-US" altLang="en-US" b="1" dirty="0" smtClean="0"/>
              <a:t> operations (cont.)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15933" y="2547938"/>
            <a:ext cx="2260600" cy="19732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234018" y="1789114"/>
            <a:ext cx="94107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1234018" y="1789114"/>
            <a:ext cx="94107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013700" y="2547938"/>
            <a:ext cx="2260600" cy="1973262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386234" y="2825750"/>
            <a:ext cx="1515533" cy="579438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088467" y="2825750"/>
            <a:ext cx="1515533" cy="579438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088467" y="3683000"/>
            <a:ext cx="372533" cy="279400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386234" y="3683000"/>
            <a:ext cx="372533" cy="279400"/>
          </a:xfrm>
          <a:prstGeom prst="rect">
            <a:avLst/>
          </a:prstGeom>
          <a:noFill/>
          <a:ln w="20638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449691" y="2986089"/>
            <a:ext cx="1298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D</a:t>
            </a:r>
            <a:endParaRPr lang="en-US" altLang="en-US" sz="2400" b="1" dirty="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610557" y="2986089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A</a:t>
            </a:r>
            <a:endParaRPr lang="en-US" altLang="en-US" sz="2400" b="1" dirty="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737229" y="2986089"/>
            <a:ext cx="109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T</a:t>
            </a:r>
            <a:endParaRPr lang="en-US" altLang="en-US" sz="2400" b="1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881871" y="2986089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AIN</a:t>
            </a:r>
            <a:endParaRPr lang="en-US" altLang="en-US" sz="2400" b="1" dirty="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8639508" y="2986089"/>
            <a:ext cx="1298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D</a:t>
            </a:r>
            <a:endParaRPr lang="en-US" altLang="en-US" sz="2400" b="1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8800374" y="2986089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A</a:t>
            </a:r>
            <a:endParaRPr lang="en-US" altLang="en-US" sz="2400" b="1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8952447" y="2986089"/>
            <a:ext cx="109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T</a:t>
            </a:r>
            <a:endParaRPr lang="en-US" altLang="en-US" sz="2400" b="1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9064957" y="2986089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A</a:t>
            </a:r>
            <a:endParaRPr lang="en-US" altLang="en-US" sz="2400" b="1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9216542" y="2986089"/>
            <a:ext cx="3783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Nimbus Roman No9 L" charset="0"/>
              </a:rPr>
              <a:t>OUT</a:t>
            </a:r>
            <a:endParaRPr lang="en-US" altLang="en-US" sz="2400" b="1" dirty="0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728506" y="3724276"/>
            <a:ext cx="2997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SIN</a:t>
            </a:r>
            <a:endParaRPr lang="en-US" altLang="en-US" sz="2400" b="1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9089967" y="3724276"/>
            <a:ext cx="4985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SOUT</a:t>
            </a:r>
            <a:endParaRPr lang="en-US" altLang="en-US" sz="2400" b="1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422174" y="4202114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K</a:t>
            </a:r>
            <a:endParaRPr lang="en-US" altLang="en-US" sz="2400" b="1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547881" y="4202114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e</a:t>
            </a:r>
            <a:endParaRPr lang="en-US" altLang="en-US" sz="2400" b="1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5709234" y="4202114"/>
            <a:ext cx="5963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yboard</a:t>
            </a:r>
            <a:endParaRPr lang="en-US" altLang="en-US" sz="2400" b="1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8886491" y="4202114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Display</a:t>
            </a:r>
            <a:endParaRPr lang="en-US" altLang="en-US" sz="2400" b="1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5806018" y="1770063"/>
            <a:ext cx="80433" cy="119062"/>
          </a:xfrm>
          <a:custGeom>
            <a:avLst/>
            <a:gdLst>
              <a:gd name="T0" fmla="*/ 3 w 3"/>
              <a:gd name="T1" fmla="*/ 6 h 6"/>
              <a:gd name="T2" fmla="*/ 2 w 3"/>
              <a:gd name="T3" fmla="*/ 0 h 6"/>
              <a:gd name="T4" fmla="*/ 0 w 3"/>
              <a:gd name="T5" fmla="*/ 6 h 6"/>
              <a:gd name="T6" fmla="*/ 2 w 3"/>
              <a:gd name="T7" fmla="*/ 6 h 6"/>
              <a:gd name="T8" fmla="*/ 3 w 3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lnTo>
                  <a:pt x="3" y="6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5806018" y="1770063"/>
            <a:ext cx="80433" cy="119062"/>
          </a:xfrm>
          <a:custGeom>
            <a:avLst/>
            <a:gdLst>
              <a:gd name="T0" fmla="*/ 38 w 38"/>
              <a:gd name="T1" fmla="*/ 75 h 75"/>
              <a:gd name="T2" fmla="*/ 25 w 38"/>
              <a:gd name="T3" fmla="*/ 0 h 75"/>
              <a:gd name="T4" fmla="*/ 0 w 38"/>
              <a:gd name="T5" fmla="*/ 75 h 75"/>
              <a:gd name="T6" fmla="*/ 25 w 38"/>
              <a:gd name="T7" fmla="*/ 75 h 75"/>
              <a:gd name="T8" fmla="*/ 38 w 38"/>
              <a:gd name="T9" fmla="*/ 75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38" y="75"/>
                </a:moveTo>
                <a:lnTo>
                  <a:pt x="25" y="0"/>
                </a:lnTo>
                <a:lnTo>
                  <a:pt x="0" y="75"/>
                </a:lnTo>
                <a:lnTo>
                  <a:pt x="25" y="75"/>
                </a:lnTo>
                <a:lnTo>
                  <a:pt x="38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5806018" y="2447926"/>
            <a:ext cx="80433" cy="119063"/>
          </a:xfrm>
          <a:custGeom>
            <a:avLst/>
            <a:gdLst>
              <a:gd name="T0" fmla="*/ 0 w 3"/>
              <a:gd name="T1" fmla="*/ 0 h 6"/>
              <a:gd name="T2" fmla="*/ 2 w 3"/>
              <a:gd name="T3" fmla="*/ 6 h 6"/>
              <a:gd name="T4" fmla="*/ 3 w 3"/>
              <a:gd name="T5" fmla="*/ 0 h 6"/>
              <a:gd name="T6" fmla="*/ 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5806018" y="2447926"/>
            <a:ext cx="80433" cy="119063"/>
          </a:xfrm>
          <a:custGeom>
            <a:avLst/>
            <a:gdLst>
              <a:gd name="T0" fmla="*/ 0 w 38"/>
              <a:gd name="T1" fmla="*/ 0 h 75"/>
              <a:gd name="T2" fmla="*/ 25 w 38"/>
              <a:gd name="T3" fmla="*/ 75 h 75"/>
              <a:gd name="T4" fmla="*/ 38 w 38"/>
              <a:gd name="T5" fmla="*/ 0 h 75"/>
              <a:gd name="T6" fmla="*/ 25 w 38"/>
              <a:gd name="T7" fmla="*/ 0 h 75"/>
              <a:gd name="T8" fmla="*/ 0 w 38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0" y="0"/>
                </a:moveTo>
                <a:lnTo>
                  <a:pt x="25" y="75"/>
                </a:lnTo>
                <a:lnTo>
                  <a:pt x="38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5858934" y="1889126"/>
            <a:ext cx="2117" cy="5381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2510367" y="1770063"/>
            <a:ext cx="78317" cy="119062"/>
          </a:xfrm>
          <a:custGeom>
            <a:avLst/>
            <a:gdLst>
              <a:gd name="T0" fmla="*/ 3 w 3"/>
              <a:gd name="T1" fmla="*/ 6 h 6"/>
              <a:gd name="T2" fmla="*/ 2 w 3"/>
              <a:gd name="T3" fmla="*/ 0 h 6"/>
              <a:gd name="T4" fmla="*/ 0 w 3"/>
              <a:gd name="T5" fmla="*/ 6 h 6"/>
              <a:gd name="T6" fmla="*/ 2 w 3"/>
              <a:gd name="T7" fmla="*/ 6 h 6"/>
              <a:gd name="T8" fmla="*/ 3 w 3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lnTo>
                  <a:pt x="3" y="6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2510367" y="1770063"/>
            <a:ext cx="78317" cy="119062"/>
          </a:xfrm>
          <a:custGeom>
            <a:avLst/>
            <a:gdLst>
              <a:gd name="T0" fmla="*/ 37 w 37"/>
              <a:gd name="T1" fmla="*/ 75 h 75"/>
              <a:gd name="T2" fmla="*/ 25 w 37"/>
              <a:gd name="T3" fmla="*/ 0 h 75"/>
              <a:gd name="T4" fmla="*/ 0 w 37"/>
              <a:gd name="T5" fmla="*/ 75 h 75"/>
              <a:gd name="T6" fmla="*/ 25 w 37"/>
              <a:gd name="T7" fmla="*/ 75 h 75"/>
              <a:gd name="T8" fmla="*/ 37 w 37"/>
              <a:gd name="T9" fmla="*/ 75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5"/>
              <a:gd name="T17" fmla="*/ 37 w 37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5">
                <a:moveTo>
                  <a:pt x="37" y="75"/>
                </a:moveTo>
                <a:lnTo>
                  <a:pt x="25" y="0"/>
                </a:lnTo>
                <a:lnTo>
                  <a:pt x="0" y="75"/>
                </a:lnTo>
                <a:lnTo>
                  <a:pt x="25" y="75"/>
                </a:lnTo>
                <a:lnTo>
                  <a:pt x="37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2510367" y="2447926"/>
            <a:ext cx="78317" cy="119063"/>
          </a:xfrm>
          <a:custGeom>
            <a:avLst/>
            <a:gdLst>
              <a:gd name="T0" fmla="*/ 0 w 3"/>
              <a:gd name="T1" fmla="*/ 0 h 6"/>
              <a:gd name="T2" fmla="*/ 2 w 3"/>
              <a:gd name="T3" fmla="*/ 6 h 6"/>
              <a:gd name="T4" fmla="*/ 3 w 3"/>
              <a:gd name="T5" fmla="*/ 0 h 6"/>
              <a:gd name="T6" fmla="*/ 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2510367" y="2447926"/>
            <a:ext cx="78317" cy="119063"/>
          </a:xfrm>
          <a:custGeom>
            <a:avLst/>
            <a:gdLst>
              <a:gd name="T0" fmla="*/ 0 w 37"/>
              <a:gd name="T1" fmla="*/ 0 h 75"/>
              <a:gd name="T2" fmla="*/ 25 w 37"/>
              <a:gd name="T3" fmla="*/ 75 h 75"/>
              <a:gd name="T4" fmla="*/ 37 w 37"/>
              <a:gd name="T5" fmla="*/ 0 h 75"/>
              <a:gd name="T6" fmla="*/ 25 w 37"/>
              <a:gd name="T7" fmla="*/ 0 h 75"/>
              <a:gd name="T8" fmla="*/ 0 w 37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5"/>
              <a:gd name="T17" fmla="*/ 37 w 37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5">
                <a:moveTo>
                  <a:pt x="0" y="0"/>
                </a:moveTo>
                <a:lnTo>
                  <a:pt x="25" y="75"/>
                </a:lnTo>
                <a:lnTo>
                  <a:pt x="37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2563285" y="1889126"/>
            <a:ext cx="2116" cy="5381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6096433" y="1849439"/>
            <a:ext cx="3382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Bus</a:t>
            </a:r>
            <a:endParaRPr lang="en-US" altLang="en-US" sz="2400" b="1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9103785" y="1770063"/>
            <a:ext cx="80433" cy="119062"/>
          </a:xfrm>
          <a:custGeom>
            <a:avLst/>
            <a:gdLst>
              <a:gd name="T0" fmla="*/ 3 w 3"/>
              <a:gd name="T1" fmla="*/ 6 h 6"/>
              <a:gd name="T2" fmla="*/ 2 w 3"/>
              <a:gd name="T3" fmla="*/ 0 h 6"/>
              <a:gd name="T4" fmla="*/ 0 w 3"/>
              <a:gd name="T5" fmla="*/ 6 h 6"/>
              <a:gd name="T6" fmla="*/ 2 w 3"/>
              <a:gd name="T7" fmla="*/ 6 h 6"/>
              <a:gd name="T8" fmla="*/ 3 w 3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2" y="0"/>
                </a:lnTo>
                <a:lnTo>
                  <a:pt x="0" y="6"/>
                </a:lnTo>
                <a:lnTo>
                  <a:pt x="2" y="6"/>
                </a:lnTo>
                <a:lnTo>
                  <a:pt x="3" y="6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9103785" y="1770063"/>
            <a:ext cx="80433" cy="119062"/>
          </a:xfrm>
          <a:custGeom>
            <a:avLst/>
            <a:gdLst>
              <a:gd name="T0" fmla="*/ 38 w 38"/>
              <a:gd name="T1" fmla="*/ 75 h 75"/>
              <a:gd name="T2" fmla="*/ 25 w 38"/>
              <a:gd name="T3" fmla="*/ 0 h 75"/>
              <a:gd name="T4" fmla="*/ 0 w 38"/>
              <a:gd name="T5" fmla="*/ 75 h 75"/>
              <a:gd name="T6" fmla="*/ 25 w 38"/>
              <a:gd name="T7" fmla="*/ 75 h 75"/>
              <a:gd name="T8" fmla="*/ 38 w 38"/>
              <a:gd name="T9" fmla="*/ 75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38" y="75"/>
                </a:moveTo>
                <a:lnTo>
                  <a:pt x="25" y="0"/>
                </a:lnTo>
                <a:lnTo>
                  <a:pt x="0" y="75"/>
                </a:lnTo>
                <a:lnTo>
                  <a:pt x="25" y="75"/>
                </a:lnTo>
                <a:lnTo>
                  <a:pt x="38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9103785" y="2447926"/>
            <a:ext cx="80433" cy="119063"/>
          </a:xfrm>
          <a:custGeom>
            <a:avLst/>
            <a:gdLst>
              <a:gd name="T0" fmla="*/ 0 w 3"/>
              <a:gd name="T1" fmla="*/ 0 h 6"/>
              <a:gd name="T2" fmla="*/ 2 w 3"/>
              <a:gd name="T3" fmla="*/ 6 h 6"/>
              <a:gd name="T4" fmla="*/ 3 w 3"/>
              <a:gd name="T5" fmla="*/ 0 h 6"/>
              <a:gd name="T6" fmla="*/ 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Freeform 41"/>
          <p:cNvSpPr>
            <a:spLocks/>
          </p:cNvSpPr>
          <p:nvPr/>
        </p:nvSpPr>
        <p:spPr bwMode="auto">
          <a:xfrm>
            <a:off x="9103785" y="2447926"/>
            <a:ext cx="80433" cy="119063"/>
          </a:xfrm>
          <a:custGeom>
            <a:avLst/>
            <a:gdLst>
              <a:gd name="T0" fmla="*/ 0 w 38"/>
              <a:gd name="T1" fmla="*/ 0 h 75"/>
              <a:gd name="T2" fmla="*/ 25 w 38"/>
              <a:gd name="T3" fmla="*/ 75 h 75"/>
              <a:gd name="T4" fmla="*/ 38 w 38"/>
              <a:gd name="T5" fmla="*/ 0 h 75"/>
              <a:gd name="T6" fmla="*/ 25 w 38"/>
              <a:gd name="T7" fmla="*/ 0 h 75"/>
              <a:gd name="T8" fmla="*/ 0 w 38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75"/>
              <a:gd name="T17" fmla="*/ 38 w 38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75">
                <a:moveTo>
                  <a:pt x="0" y="0"/>
                </a:moveTo>
                <a:lnTo>
                  <a:pt x="25" y="75"/>
                </a:lnTo>
                <a:lnTo>
                  <a:pt x="38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V="1">
            <a:off x="9156700" y="1889126"/>
            <a:ext cx="2117" cy="5381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1604433" y="2547938"/>
            <a:ext cx="1888067" cy="85725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2130941" y="2867026"/>
            <a:ext cx="8768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Nimbus Roman No9 L" charset="0"/>
              </a:rPr>
              <a:t>Processor</a:t>
            </a:r>
            <a:endParaRPr lang="en-US" altLang="en-US" sz="2400" b="1"/>
          </a:p>
        </p:txBody>
      </p:sp>
      <p:sp>
        <p:nvSpPr>
          <p:cNvPr id="6189" name="Text Box 46"/>
          <p:cNvSpPr txBox="1">
            <a:spLocks noChangeArrowheads="1"/>
          </p:cNvSpPr>
          <p:nvPr/>
        </p:nvSpPr>
        <p:spPr bwMode="auto">
          <a:xfrm>
            <a:off x="1110018" y="4416425"/>
            <a:ext cx="1033991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US" altLang="en-US" dirty="0">
                <a:latin typeface="Comic Sans MS" panose="030F0702030302020204" pitchFamily="66" charset="0"/>
              </a:rPr>
              <a:t>Output: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When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dirty="0">
                <a:latin typeface="Comic Sans MS" panose="030F0702030302020204" pitchFamily="66" charset="0"/>
              </a:rPr>
              <a:t> is equal to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dirty="0">
                <a:latin typeface="Comic Sans MS" panose="030F0702030302020204" pitchFamily="66" charset="0"/>
              </a:rPr>
              <a:t>, the display is ready to receive a character. 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A program monitors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dirty="0">
                <a:latin typeface="Comic Sans MS" panose="030F0702030302020204" pitchFamily="66" charset="0"/>
              </a:rPr>
              <a:t>, and when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dirty="0">
                <a:latin typeface="Comic Sans MS" panose="030F0702030302020204" pitchFamily="66" charset="0"/>
              </a:rPr>
              <a:t> is set to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dirty="0">
                <a:latin typeface="Comic Sans MS" panose="030F0702030302020204" pitchFamily="66" charset="0"/>
              </a:rPr>
              <a:t>, the processor transfers a </a:t>
            </a:r>
          </a:p>
          <a:p>
            <a:pPr algn="l" rtl="0"/>
            <a:r>
              <a:rPr lang="en-US" altLang="en-US" dirty="0">
                <a:latin typeface="Comic Sans MS" panose="030F0702030302020204" pitchFamily="66" charset="0"/>
              </a:rPr>
              <a:t> character code to the buffer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DATAOUT</a:t>
            </a:r>
            <a:r>
              <a:rPr lang="en-US" altLang="en-US" dirty="0">
                <a:latin typeface="Comic Sans MS" panose="030F0702030302020204" pitchFamily="66" charset="0"/>
              </a:rPr>
              <a:t>. 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Transfer of a character code to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DATAOUT</a:t>
            </a:r>
            <a:r>
              <a:rPr lang="en-US" altLang="en-US" dirty="0">
                <a:latin typeface="Comic Sans MS" panose="030F0702030302020204" pitchFamily="66" charset="0"/>
              </a:rPr>
              <a:t> clears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dirty="0">
                <a:latin typeface="Comic Sans MS" panose="030F0702030302020204" pitchFamily="66" charset="0"/>
              </a:rPr>
              <a:t> to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en-US" dirty="0">
                <a:latin typeface="Comic Sans MS" panose="030F0702030302020204" pitchFamily="66" charset="0"/>
              </a:rPr>
              <a:t>. </a:t>
            </a:r>
          </a:p>
          <a:p>
            <a:pPr algn="l" rtl="0"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Initial state of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dirty="0">
                <a:latin typeface="Comic Sans MS" panose="030F0702030302020204" pitchFamily="66" charset="0"/>
              </a:rPr>
              <a:t> is 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55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Basic </a:t>
            </a:r>
            <a:r>
              <a:rPr lang="en-US" altLang="en-US" b="1" dirty="0" err="1" smtClean="0"/>
              <a:t>Input/Output</a:t>
            </a:r>
            <a:r>
              <a:rPr lang="en-US" altLang="en-US" b="1" dirty="0" smtClean="0"/>
              <a:t> operations (cont.)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Buffer registers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DATAIN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DATAOUT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and status flags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SIN 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are part of a circuitry known as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device interface.</a:t>
            </a:r>
          </a:p>
          <a:p>
            <a:pPr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perform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transfers, we need machine instructions to:</a:t>
            </a:r>
            <a:endParaRPr lang="en-US" altLang="en-US" sz="2200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Monitor the status of the status registers (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lvl="1"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Transfer data among the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devices and the processor.</a:t>
            </a:r>
          </a:p>
          <a:p>
            <a:pPr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Instructions have similar format to the instructions used for moving data between the processor and the memory.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954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842432"/>
            <a:ext cx="9601196" cy="1303867"/>
          </a:xfrm>
        </p:spPr>
        <p:txBody>
          <a:bodyPr/>
          <a:lstStyle/>
          <a:p>
            <a:r>
              <a:rPr lang="en-US" altLang="en-US" b="1" dirty="0" smtClean="0"/>
              <a:t>Accessing I/O devices</a:t>
            </a:r>
          </a:p>
        </p:txBody>
      </p:sp>
      <p:grpSp>
        <p:nvGrpSpPr>
          <p:cNvPr id="9220" name="Group 30"/>
          <p:cNvGrpSpPr>
            <a:grpSpLocks/>
          </p:cNvGrpSpPr>
          <p:nvPr/>
        </p:nvGrpSpPr>
        <p:grpSpPr bwMode="auto">
          <a:xfrm>
            <a:off x="1659468" y="2135188"/>
            <a:ext cx="8606365" cy="2552700"/>
            <a:chOff x="796" y="1000"/>
            <a:chExt cx="4066" cy="1608"/>
          </a:xfrm>
        </p:grpSpPr>
        <p:sp>
          <p:nvSpPr>
            <p:cNvPr id="9222" name="Line 4"/>
            <p:cNvSpPr>
              <a:spLocks noChangeShapeType="1"/>
            </p:cNvSpPr>
            <p:nvPr/>
          </p:nvSpPr>
          <p:spPr bwMode="auto">
            <a:xfrm flipH="1">
              <a:off x="932" y="1801"/>
              <a:ext cx="3930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23" name="Line 5"/>
            <p:cNvSpPr>
              <a:spLocks noChangeShapeType="1"/>
            </p:cNvSpPr>
            <p:nvPr/>
          </p:nvSpPr>
          <p:spPr bwMode="auto">
            <a:xfrm flipV="1">
              <a:off x="3772" y="1584"/>
              <a:ext cx="1" cy="213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24" name="Line 6"/>
            <p:cNvSpPr>
              <a:spLocks noChangeShapeType="1"/>
            </p:cNvSpPr>
            <p:nvPr/>
          </p:nvSpPr>
          <p:spPr bwMode="auto">
            <a:xfrm flipV="1">
              <a:off x="4171" y="1801"/>
              <a:ext cx="1" cy="213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25" name="Line 7"/>
            <p:cNvSpPr>
              <a:spLocks noChangeShapeType="1"/>
            </p:cNvSpPr>
            <p:nvPr/>
          </p:nvSpPr>
          <p:spPr bwMode="auto">
            <a:xfrm flipV="1">
              <a:off x="2022" y="1584"/>
              <a:ext cx="1" cy="213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26" name="Line 8"/>
            <p:cNvSpPr>
              <a:spLocks noChangeShapeType="1"/>
            </p:cNvSpPr>
            <p:nvPr/>
          </p:nvSpPr>
          <p:spPr bwMode="auto">
            <a:xfrm flipV="1">
              <a:off x="1623" y="1801"/>
              <a:ext cx="1" cy="213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27" name="Rectangle 16"/>
            <p:cNvSpPr>
              <a:spLocks noChangeArrowheads="1"/>
            </p:cNvSpPr>
            <p:nvPr/>
          </p:nvSpPr>
          <p:spPr bwMode="auto">
            <a:xfrm>
              <a:off x="796" y="1540"/>
              <a:ext cx="19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700" b="1">
                  <a:solidFill>
                    <a:srgbClr val="000000"/>
                  </a:solidFill>
                  <a:latin typeface="Nimbus Roman No9 L" charset="0"/>
                </a:rPr>
                <a:t>Bus</a:t>
              </a:r>
              <a:endParaRPr lang="en-US" altLang="en-US" sz="2400" b="1"/>
            </a:p>
          </p:txBody>
        </p:sp>
        <p:grpSp>
          <p:nvGrpSpPr>
            <p:cNvPr id="9228" name="Group 29"/>
            <p:cNvGrpSpPr>
              <a:grpSpLocks/>
            </p:cNvGrpSpPr>
            <p:nvPr/>
          </p:nvGrpSpPr>
          <p:grpSpPr bwMode="auto">
            <a:xfrm>
              <a:off x="1132" y="2010"/>
              <a:ext cx="3530" cy="598"/>
              <a:chOff x="1132" y="2185"/>
              <a:chExt cx="3530" cy="598"/>
            </a:xfrm>
          </p:grpSpPr>
          <p:sp>
            <p:nvSpPr>
              <p:cNvPr id="9235" name="Rectangle 11"/>
              <p:cNvSpPr>
                <a:spLocks noChangeArrowheads="1"/>
              </p:cNvSpPr>
              <p:nvPr/>
            </p:nvSpPr>
            <p:spPr bwMode="auto">
              <a:xfrm>
                <a:off x="1341" y="2384"/>
                <a:ext cx="287" cy="16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700" b="1" dirty="0">
                    <a:solidFill>
                      <a:srgbClr val="000000"/>
                    </a:solidFill>
                    <a:latin typeface="Nimbus Roman No9 L" charset="0"/>
                  </a:rPr>
                  <a:t>I/O de</a:t>
                </a:r>
                <a:endParaRPr lang="en-US" altLang="en-US" sz="2400" b="1" dirty="0"/>
              </a:p>
            </p:txBody>
          </p:sp>
          <p:sp>
            <p:nvSpPr>
              <p:cNvPr id="9236" name="Rectangle 12"/>
              <p:cNvSpPr>
                <a:spLocks noChangeArrowheads="1"/>
              </p:cNvSpPr>
              <p:nvPr/>
            </p:nvSpPr>
            <p:spPr bwMode="auto">
              <a:xfrm>
                <a:off x="1625" y="2384"/>
                <a:ext cx="288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700" b="1" dirty="0">
                    <a:solidFill>
                      <a:srgbClr val="000000"/>
                    </a:solidFill>
                    <a:latin typeface="Nimbus Roman No9 L" charset="0"/>
                  </a:rPr>
                  <a:t>vice 1</a:t>
                </a:r>
                <a:endParaRPr lang="en-US" altLang="en-US" sz="2400" b="1" dirty="0"/>
              </a:p>
            </p:txBody>
          </p:sp>
          <p:sp>
            <p:nvSpPr>
              <p:cNvPr id="9237" name="Rectangle 13"/>
              <p:cNvSpPr>
                <a:spLocks noChangeArrowheads="1"/>
              </p:cNvSpPr>
              <p:nvPr/>
            </p:nvSpPr>
            <p:spPr bwMode="auto">
              <a:xfrm>
                <a:off x="3889" y="2384"/>
                <a:ext cx="287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700" b="1" dirty="0">
                    <a:solidFill>
                      <a:srgbClr val="000000"/>
                    </a:solidFill>
                    <a:latin typeface="Nimbus Roman No9 L" charset="0"/>
                  </a:rPr>
                  <a:t>I/O de</a:t>
                </a:r>
                <a:endParaRPr lang="en-US" altLang="en-US" sz="2400" b="1" dirty="0"/>
              </a:p>
            </p:txBody>
          </p:sp>
          <p:sp>
            <p:nvSpPr>
              <p:cNvPr id="9238" name="Rectangle 14"/>
              <p:cNvSpPr>
                <a:spLocks noChangeArrowheads="1"/>
              </p:cNvSpPr>
              <p:nvPr/>
            </p:nvSpPr>
            <p:spPr bwMode="auto">
              <a:xfrm>
                <a:off x="4166" y="2384"/>
                <a:ext cx="20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700" b="1" dirty="0">
                    <a:solidFill>
                      <a:srgbClr val="000000"/>
                    </a:solidFill>
                    <a:latin typeface="Nimbus Roman No9 L" charset="0"/>
                  </a:rPr>
                  <a:t>vice</a:t>
                </a:r>
                <a:endParaRPr lang="en-US" altLang="en-US" sz="2400" b="1" dirty="0"/>
              </a:p>
            </p:txBody>
          </p:sp>
          <p:sp>
            <p:nvSpPr>
              <p:cNvPr id="9239" name="Rectangle 15"/>
              <p:cNvSpPr>
                <a:spLocks noChangeArrowheads="1"/>
              </p:cNvSpPr>
              <p:nvPr/>
            </p:nvSpPr>
            <p:spPr bwMode="auto">
              <a:xfrm>
                <a:off x="4434" y="2384"/>
                <a:ext cx="63" cy="16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700" b="1" i="1" dirty="0">
                    <a:solidFill>
                      <a:srgbClr val="000000"/>
                    </a:solidFill>
                    <a:latin typeface="Nimbus Roman No9 L" charset="0"/>
                  </a:rPr>
                  <a:t>n</a:t>
                </a:r>
                <a:endParaRPr lang="en-US" altLang="en-US" sz="2400" b="1" dirty="0"/>
              </a:p>
            </p:txBody>
          </p:sp>
          <p:sp>
            <p:nvSpPr>
              <p:cNvPr id="9240" name="Freeform 17"/>
              <p:cNvSpPr>
                <a:spLocks/>
              </p:cNvSpPr>
              <p:nvPr/>
            </p:nvSpPr>
            <p:spPr bwMode="auto">
              <a:xfrm>
                <a:off x="2728" y="2461"/>
                <a:ext cx="31" cy="31"/>
              </a:xfrm>
              <a:custGeom>
                <a:avLst/>
                <a:gdLst>
                  <a:gd name="T0" fmla="*/ 16 w 31"/>
                  <a:gd name="T1" fmla="*/ 15 h 31"/>
                  <a:gd name="T2" fmla="*/ 0 w 31"/>
                  <a:gd name="T3" fmla="*/ 15 h 31"/>
                  <a:gd name="T4" fmla="*/ 0 w 31"/>
                  <a:gd name="T5" fmla="*/ 31 h 31"/>
                  <a:gd name="T6" fmla="*/ 16 w 31"/>
                  <a:gd name="T7" fmla="*/ 31 h 31"/>
                  <a:gd name="T8" fmla="*/ 31 w 31"/>
                  <a:gd name="T9" fmla="*/ 31 h 31"/>
                  <a:gd name="T10" fmla="*/ 31 w 31"/>
                  <a:gd name="T11" fmla="*/ 15 h 31"/>
                  <a:gd name="T12" fmla="*/ 31 w 31"/>
                  <a:gd name="T13" fmla="*/ 0 h 31"/>
                  <a:gd name="T14" fmla="*/ 16 w 31"/>
                  <a:gd name="T15" fmla="*/ 0 h 31"/>
                  <a:gd name="T16" fmla="*/ 0 w 31"/>
                  <a:gd name="T17" fmla="*/ 0 h 31"/>
                  <a:gd name="T18" fmla="*/ 0 w 31"/>
                  <a:gd name="T19" fmla="*/ 15 h 31"/>
                  <a:gd name="T20" fmla="*/ 16 w 31"/>
                  <a:gd name="T21" fmla="*/ 15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31"/>
                  <a:gd name="T35" fmla="*/ 31 w 31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16" y="31"/>
                    </a:lnTo>
                    <a:lnTo>
                      <a:pt x="31" y="31"/>
                    </a:lnTo>
                    <a:lnTo>
                      <a:pt x="31" y="15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41" name="Freeform 18"/>
              <p:cNvSpPr>
                <a:spLocks/>
              </p:cNvSpPr>
              <p:nvPr/>
            </p:nvSpPr>
            <p:spPr bwMode="auto">
              <a:xfrm>
                <a:off x="2744" y="2461"/>
                <a:ext cx="15" cy="1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42" name="Freeform 19"/>
              <p:cNvSpPr>
                <a:spLocks/>
              </p:cNvSpPr>
              <p:nvPr/>
            </p:nvSpPr>
            <p:spPr bwMode="auto">
              <a:xfrm>
                <a:off x="2882" y="2461"/>
                <a:ext cx="30" cy="31"/>
              </a:xfrm>
              <a:custGeom>
                <a:avLst/>
                <a:gdLst>
                  <a:gd name="T0" fmla="*/ 15 w 30"/>
                  <a:gd name="T1" fmla="*/ 15 h 31"/>
                  <a:gd name="T2" fmla="*/ 0 w 30"/>
                  <a:gd name="T3" fmla="*/ 15 h 31"/>
                  <a:gd name="T4" fmla="*/ 0 w 30"/>
                  <a:gd name="T5" fmla="*/ 31 h 31"/>
                  <a:gd name="T6" fmla="*/ 15 w 30"/>
                  <a:gd name="T7" fmla="*/ 31 h 31"/>
                  <a:gd name="T8" fmla="*/ 30 w 30"/>
                  <a:gd name="T9" fmla="*/ 31 h 31"/>
                  <a:gd name="T10" fmla="*/ 30 w 30"/>
                  <a:gd name="T11" fmla="*/ 15 h 31"/>
                  <a:gd name="T12" fmla="*/ 30 w 30"/>
                  <a:gd name="T13" fmla="*/ 0 h 31"/>
                  <a:gd name="T14" fmla="*/ 15 w 30"/>
                  <a:gd name="T15" fmla="*/ 0 h 31"/>
                  <a:gd name="T16" fmla="*/ 0 w 30"/>
                  <a:gd name="T17" fmla="*/ 0 h 31"/>
                  <a:gd name="T18" fmla="*/ 0 w 30"/>
                  <a:gd name="T19" fmla="*/ 15 h 31"/>
                  <a:gd name="T20" fmla="*/ 15 w 30"/>
                  <a:gd name="T21" fmla="*/ 15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31"/>
                  <a:gd name="T35" fmla="*/ 30 w 3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31">
                    <a:moveTo>
                      <a:pt x="15" y="15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15" y="31"/>
                    </a:lnTo>
                    <a:lnTo>
                      <a:pt x="30" y="31"/>
                    </a:lnTo>
                    <a:lnTo>
                      <a:pt x="30" y="15"/>
                    </a:lnTo>
                    <a:lnTo>
                      <a:pt x="30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43" name="Freeform 20"/>
              <p:cNvSpPr>
                <a:spLocks/>
              </p:cNvSpPr>
              <p:nvPr/>
            </p:nvSpPr>
            <p:spPr bwMode="auto">
              <a:xfrm>
                <a:off x="2897" y="2461"/>
                <a:ext cx="15" cy="1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44" name="Freeform 21"/>
              <p:cNvSpPr>
                <a:spLocks/>
              </p:cNvSpPr>
              <p:nvPr/>
            </p:nvSpPr>
            <p:spPr bwMode="auto">
              <a:xfrm>
                <a:off x="3035" y="2461"/>
                <a:ext cx="31" cy="31"/>
              </a:xfrm>
              <a:custGeom>
                <a:avLst/>
                <a:gdLst>
                  <a:gd name="T0" fmla="*/ 16 w 31"/>
                  <a:gd name="T1" fmla="*/ 15 h 31"/>
                  <a:gd name="T2" fmla="*/ 0 w 31"/>
                  <a:gd name="T3" fmla="*/ 15 h 31"/>
                  <a:gd name="T4" fmla="*/ 0 w 31"/>
                  <a:gd name="T5" fmla="*/ 31 h 31"/>
                  <a:gd name="T6" fmla="*/ 16 w 31"/>
                  <a:gd name="T7" fmla="*/ 31 h 31"/>
                  <a:gd name="T8" fmla="*/ 31 w 31"/>
                  <a:gd name="T9" fmla="*/ 31 h 31"/>
                  <a:gd name="T10" fmla="*/ 31 w 31"/>
                  <a:gd name="T11" fmla="*/ 15 h 31"/>
                  <a:gd name="T12" fmla="*/ 31 w 31"/>
                  <a:gd name="T13" fmla="*/ 0 h 31"/>
                  <a:gd name="T14" fmla="*/ 16 w 31"/>
                  <a:gd name="T15" fmla="*/ 0 h 31"/>
                  <a:gd name="T16" fmla="*/ 0 w 31"/>
                  <a:gd name="T17" fmla="*/ 0 h 31"/>
                  <a:gd name="T18" fmla="*/ 0 w 31"/>
                  <a:gd name="T19" fmla="*/ 15 h 31"/>
                  <a:gd name="T20" fmla="*/ 16 w 31"/>
                  <a:gd name="T21" fmla="*/ 15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31"/>
                  <a:gd name="T35" fmla="*/ 31 w 31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16" y="31"/>
                    </a:lnTo>
                    <a:lnTo>
                      <a:pt x="31" y="31"/>
                    </a:lnTo>
                    <a:lnTo>
                      <a:pt x="31" y="15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45" name="Freeform 22"/>
              <p:cNvSpPr>
                <a:spLocks/>
              </p:cNvSpPr>
              <p:nvPr/>
            </p:nvSpPr>
            <p:spPr bwMode="auto">
              <a:xfrm>
                <a:off x="3051" y="2461"/>
                <a:ext cx="15" cy="1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246" name="Rectangle 23"/>
              <p:cNvSpPr>
                <a:spLocks noChangeArrowheads="1"/>
              </p:cNvSpPr>
              <p:nvPr/>
            </p:nvSpPr>
            <p:spPr bwMode="auto">
              <a:xfrm>
                <a:off x="3680" y="2185"/>
                <a:ext cx="982" cy="598"/>
              </a:xfrm>
              <a:prstGeom prst="rect">
                <a:avLst/>
              </a:prstGeom>
              <a:noFill/>
              <a:ln w="23813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9247" name="Rectangle 24"/>
              <p:cNvSpPr>
                <a:spLocks noChangeArrowheads="1"/>
              </p:cNvSpPr>
              <p:nvPr/>
            </p:nvSpPr>
            <p:spPr bwMode="auto">
              <a:xfrm>
                <a:off x="1132" y="2185"/>
                <a:ext cx="982" cy="598"/>
              </a:xfrm>
              <a:prstGeom prst="rect">
                <a:avLst/>
              </a:prstGeom>
              <a:noFill/>
              <a:ln w="23813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</p:grpSp>
        <p:grpSp>
          <p:nvGrpSpPr>
            <p:cNvPr id="9229" name="Group 27"/>
            <p:cNvGrpSpPr>
              <a:grpSpLocks/>
            </p:cNvGrpSpPr>
            <p:nvPr/>
          </p:nvGrpSpPr>
          <p:grpSpPr bwMode="auto">
            <a:xfrm>
              <a:off x="1531" y="1000"/>
              <a:ext cx="982" cy="584"/>
              <a:chOff x="1531" y="818"/>
              <a:chExt cx="982" cy="584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1769" y="1018"/>
                <a:ext cx="50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700" b="1">
                    <a:solidFill>
                      <a:srgbClr val="000000"/>
                    </a:solidFill>
                    <a:latin typeface="Nimbus Roman No9 L" charset="0"/>
                  </a:rPr>
                  <a:t>Processor</a:t>
                </a:r>
                <a:endParaRPr lang="en-US" altLang="en-US" sz="2400" b="1"/>
              </a:p>
            </p:txBody>
          </p:sp>
          <p:sp>
            <p:nvSpPr>
              <p:cNvPr id="9234" name="Rectangle 25"/>
              <p:cNvSpPr>
                <a:spLocks noChangeArrowheads="1"/>
              </p:cNvSpPr>
              <p:nvPr/>
            </p:nvSpPr>
            <p:spPr bwMode="auto">
              <a:xfrm>
                <a:off x="1531" y="818"/>
                <a:ext cx="982" cy="584"/>
              </a:xfrm>
              <a:prstGeom prst="rect">
                <a:avLst/>
              </a:prstGeom>
              <a:noFill/>
              <a:ln w="23813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</p:grpSp>
        <p:grpSp>
          <p:nvGrpSpPr>
            <p:cNvPr id="9230" name="Group 28"/>
            <p:cNvGrpSpPr>
              <a:grpSpLocks/>
            </p:cNvGrpSpPr>
            <p:nvPr/>
          </p:nvGrpSpPr>
          <p:grpSpPr bwMode="auto">
            <a:xfrm>
              <a:off x="3296" y="1000"/>
              <a:ext cx="967" cy="584"/>
              <a:chOff x="3296" y="818"/>
              <a:chExt cx="967" cy="584"/>
            </a:xfrm>
          </p:grpSpPr>
          <p:sp>
            <p:nvSpPr>
              <p:cNvPr id="9231" name="Rectangle 10"/>
              <p:cNvSpPr>
                <a:spLocks noChangeArrowheads="1"/>
              </p:cNvSpPr>
              <p:nvPr/>
            </p:nvSpPr>
            <p:spPr bwMode="auto">
              <a:xfrm>
                <a:off x="3615" y="1018"/>
                <a:ext cx="39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700" b="1" dirty="0">
                    <a:solidFill>
                      <a:srgbClr val="000000"/>
                    </a:solidFill>
                    <a:latin typeface="Nimbus Roman No9 L" charset="0"/>
                  </a:rPr>
                  <a:t>Memory</a:t>
                </a:r>
                <a:endParaRPr lang="en-US" altLang="en-US" sz="2400" b="1" dirty="0"/>
              </a:p>
            </p:txBody>
          </p:sp>
          <p:sp>
            <p:nvSpPr>
              <p:cNvPr id="9232" name="Rectangle 26"/>
              <p:cNvSpPr>
                <a:spLocks noChangeArrowheads="1"/>
              </p:cNvSpPr>
              <p:nvPr/>
            </p:nvSpPr>
            <p:spPr bwMode="auto">
              <a:xfrm>
                <a:off x="3296" y="818"/>
                <a:ext cx="967" cy="584"/>
              </a:xfrm>
              <a:prstGeom prst="rect">
                <a:avLst/>
              </a:prstGeom>
              <a:noFill/>
              <a:ln w="23813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b="1"/>
              </a:p>
            </p:txBody>
          </p:sp>
        </p:grpSp>
      </p:grp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1414054" y="4802188"/>
            <a:ext cx="91967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buFontTx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Multiple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dirty="0" smtClean="0">
                <a:latin typeface="Comic Sans MS" panose="030F0702030302020204" pitchFamily="66" charset="0"/>
              </a:rPr>
              <a:t> devices may be connected to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processor</a:t>
            </a:r>
            <a:r>
              <a:rPr lang="en-US" altLang="en-US" dirty="0" smtClean="0">
                <a:latin typeface="Comic Sans MS" panose="030F0702030302020204" pitchFamily="66" charset="0"/>
              </a:rPr>
              <a:t> and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memory</a:t>
            </a:r>
            <a:r>
              <a:rPr lang="en-US" altLang="en-US" dirty="0" smtClean="0">
                <a:latin typeface="Comic Sans MS" panose="030F0702030302020204" pitchFamily="66" charset="0"/>
              </a:rPr>
              <a:t> via a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bus</a:t>
            </a:r>
            <a:r>
              <a:rPr lang="en-US" altLang="en-US" dirty="0" smtClean="0">
                <a:latin typeface="Comic Sans MS" panose="030F0702030302020204" pitchFamily="66" charset="0"/>
              </a:rPr>
              <a:t>.</a:t>
            </a:r>
          </a:p>
          <a:p>
            <a:pPr algn="l" rtl="0">
              <a:buFontTx/>
              <a:buChar char="•"/>
            </a:pP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Bus </a:t>
            </a:r>
            <a:r>
              <a:rPr lang="en-US" altLang="en-US" dirty="0" smtClean="0">
                <a:latin typeface="Comic Sans MS" panose="030F0702030302020204" pitchFamily="66" charset="0"/>
              </a:rPr>
              <a:t>consists of three sets of lines to carry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</a:t>
            </a:r>
            <a:r>
              <a:rPr lang="en-US" altLang="en-US" dirty="0" smtClean="0">
                <a:latin typeface="Comic Sans MS" panose="030F0702030302020204" pitchFamily="66" charset="0"/>
              </a:rPr>
              <a:t>,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en-US" dirty="0" smtClean="0">
                <a:latin typeface="Comic Sans MS" panose="030F0702030302020204" pitchFamily="66" charset="0"/>
              </a:rPr>
              <a:t> and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control signals</a:t>
            </a:r>
            <a:r>
              <a:rPr lang="en-US" altLang="en-US" dirty="0" smtClean="0">
                <a:latin typeface="Comic Sans MS" panose="030F0702030302020204" pitchFamily="66" charset="0"/>
              </a:rPr>
              <a:t>. </a:t>
            </a:r>
          </a:p>
          <a:p>
            <a:pPr algn="l" rtl="0">
              <a:buFontTx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Each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dirty="0" smtClean="0">
                <a:latin typeface="Comic Sans MS" panose="030F0702030302020204" pitchFamily="66" charset="0"/>
              </a:rPr>
              <a:t> device is assigned an unique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</a:t>
            </a:r>
            <a:r>
              <a:rPr lang="en-US" altLang="en-US" dirty="0" smtClean="0">
                <a:latin typeface="Comic Sans MS" panose="030F0702030302020204" pitchFamily="66" charset="0"/>
              </a:rPr>
              <a:t>. </a:t>
            </a:r>
          </a:p>
          <a:p>
            <a:pPr algn="l" rtl="0">
              <a:buFontTx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To access an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dirty="0" smtClean="0">
                <a:latin typeface="Comic Sans MS" panose="030F0702030302020204" pitchFamily="66" charset="0"/>
              </a:rPr>
              <a:t> device,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processor</a:t>
            </a:r>
            <a:r>
              <a:rPr lang="en-US" altLang="en-US" dirty="0" smtClean="0">
                <a:latin typeface="Comic Sans MS" panose="030F0702030302020204" pitchFamily="66" charset="0"/>
              </a:rPr>
              <a:t> places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</a:t>
            </a:r>
            <a:r>
              <a:rPr lang="en-US" altLang="en-US" dirty="0" smtClean="0">
                <a:latin typeface="Comic Sans MS" panose="030F0702030302020204" pitchFamily="66" charset="0"/>
              </a:rPr>
              <a:t> on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 lines</a:t>
            </a:r>
            <a:r>
              <a:rPr lang="en-US" altLang="en-US" dirty="0" smtClean="0">
                <a:latin typeface="Comic Sans MS" panose="030F0702030302020204" pitchFamily="66" charset="0"/>
              </a:rPr>
              <a:t>.</a:t>
            </a:r>
          </a:p>
          <a:p>
            <a:pPr algn="l" rtl="0">
              <a:buFontTx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The device recognizes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</a:t>
            </a:r>
            <a:r>
              <a:rPr lang="en-US" altLang="en-US" dirty="0" smtClean="0">
                <a:latin typeface="Comic Sans MS" panose="030F0702030302020204" pitchFamily="66" charset="0"/>
              </a:rPr>
              <a:t>, and responds to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control signals</a:t>
            </a:r>
            <a:r>
              <a:rPr lang="en-US" altLang="en-US" dirty="0" smtClean="0">
                <a:latin typeface="Comic Sans MS" panose="030F0702030302020204" pitchFamily="66" charset="0"/>
              </a:rPr>
              <a:t>.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969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Accessing I/O devices (cont.)</a:t>
            </a:r>
          </a:p>
        </p:txBody>
      </p:sp>
      <p:sp>
        <p:nvSpPr>
          <p:cNvPr id="11269" name="Text Box 55"/>
          <p:cNvSpPr txBox="1">
            <a:spLocks noChangeArrowheads="1"/>
          </p:cNvSpPr>
          <p:nvPr/>
        </p:nvSpPr>
        <p:spPr bwMode="auto">
          <a:xfrm>
            <a:off x="1344092" y="2624138"/>
            <a:ext cx="994620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buFontTx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I/O </a:t>
            </a:r>
            <a:r>
              <a:rPr lang="en-US" altLang="en-US" sz="2000" dirty="0">
                <a:latin typeface="Comic Sans MS" panose="030F0702030302020204" pitchFamily="66" charset="0"/>
              </a:rPr>
              <a:t>device is connected to the bus using an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sz="2000" dirty="0">
                <a:latin typeface="Comic Sans MS" panose="030F0702030302020204" pitchFamily="66" charset="0"/>
              </a:rPr>
              <a:t> interface circuit which has: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Address decoder</a:t>
            </a:r>
            <a:r>
              <a:rPr lang="en-US" altLang="en-US" sz="2000" dirty="0">
                <a:latin typeface="Comic Sans MS" panose="030F0702030302020204" pitchFamily="66" charset="0"/>
              </a:rPr>
              <a:t>,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control circuit</a:t>
            </a:r>
            <a:r>
              <a:rPr lang="en-US" altLang="en-US" sz="2000" dirty="0">
                <a:latin typeface="Comic Sans MS" panose="030F0702030302020204" pitchFamily="66" charset="0"/>
              </a:rPr>
              <a:t>, and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data </a:t>
            </a:r>
            <a:r>
              <a:rPr lang="en-US" altLang="en-US" sz="2000" dirty="0">
                <a:latin typeface="Comic Sans MS" panose="030F0702030302020204" pitchFamily="66" charset="0"/>
              </a:rPr>
              <a:t>and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status </a:t>
            </a:r>
            <a:r>
              <a:rPr lang="en-US" altLang="en-US" sz="2000" dirty="0">
                <a:latin typeface="Comic Sans MS" panose="030F0702030302020204" pitchFamily="66" charset="0"/>
              </a:rPr>
              <a:t>registers.</a:t>
            </a:r>
          </a:p>
          <a:p>
            <a:pPr algn="l" rtl="0">
              <a:buFontTx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Address decoder </a:t>
            </a:r>
            <a:r>
              <a:rPr lang="en-US" altLang="en-US" sz="2000" dirty="0">
                <a:latin typeface="Comic Sans MS" panose="030F0702030302020204" pitchFamily="66" charset="0"/>
              </a:rPr>
              <a:t>decodes the address placed on the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address lines </a:t>
            </a:r>
            <a:r>
              <a:rPr lang="en-US" altLang="en-US" sz="2000" dirty="0">
                <a:latin typeface="Comic Sans MS" panose="030F0702030302020204" pitchFamily="66" charset="0"/>
              </a:rPr>
              <a:t>thus enabling the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device </a:t>
            </a:r>
            <a:r>
              <a:rPr lang="en-US" altLang="en-US" sz="2000" dirty="0">
                <a:latin typeface="Comic Sans MS" panose="030F0702030302020204" pitchFamily="66" charset="0"/>
              </a:rPr>
              <a:t>to recognize its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 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each device has a unique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). 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algn="l" rtl="0">
              <a:buFontTx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Data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register (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DATAIN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and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DATAOUT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holds the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en-US" sz="2000" dirty="0">
                <a:latin typeface="Comic Sans MS" panose="030F0702030302020204" pitchFamily="66" charset="0"/>
              </a:rPr>
              <a:t> being transferred to or from the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processor</a:t>
            </a:r>
            <a:r>
              <a:rPr lang="en-US" altLang="en-US" sz="2000" dirty="0">
                <a:latin typeface="Comic Sans MS" panose="030F0702030302020204" pitchFamily="66" charset="0"/>
              </a:rPr>
              <a:t>. </a:t>
            </a:r>
          </a:p>
          <a:p>
            <a:pPr algn="l" rtl="0">
              <a:buFontTx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Status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register (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and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holds information necessary for the operation of the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I/O</a:t>
            </a:r>
            <a:r>
              <a:rPr lang="en-US" altLang="en-US" sz="2000" dirty="0">
                <a:latin typeface="Comic Sans MS" panose="030F0702030302020204" pitchFamily="66" charset="0"/>
              </a:rPr>
              <a:t> device. </a:t>
            </a:r>
          </a:p>
          <a:p>
            <a:pPr algn="l" rtl="0">
              <a:buFontTx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en-US" sz="2000" dirty="0">
                <a:latin typeface="Comic Sans MS" panose="030F0702030302020204" pitchFamily="66" charset="0"/>
              </a:rPr>
              <a:t> and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status</a:t>
            </a:r>
            <a:r>
              <a:rPr lang="en-US" altLang="en-US" sz="2000" dirty="0">
                <a:latin typeface="Comic Sans MS" panose="030F0702030302020204" pitchFamily="66" charset="0"/>
              </a:rPr>
              <a:t> registers are connected to the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lines.</a:t>
            </a:r>
          </a:p>
          <a:p>
            <a:pPr algn="l" rtl="0">
              <a:buFontTx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control circuit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receive and transmit the control signals through the </a:t>
            </a:r>
            <a:r>
              <a:rPr lang="en-US" altLang="en-US" sz="2000" dirty="0">
                <a:latin typeface="Comic Sans MS" panose="030F0702030302020204" pitchFamily="66" charset="0"/>
              </a:rPr>
              <a:t>cont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rol line.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8632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704</Words>
  <Application>Microsoft Office PowerPoint</Application>
  <PresentationFormat>Custom</PresentationFormat>
  <Paragraphs>138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Computer Organization</vt:lpstr>
      <vt:lpstr>PowerPoint Presentation</vt:lpstr>
      <vt:lpstr>Basic Input/Output Operations</vt:lpstr>
      <vt:lpstr>Basic Input/Output Operations (cont.)</vt:lpstr>
      <vt:lpstr>Basic Input/Output operations (cont.)</vt:lpstr>
      <vt:lpstr>Basic Input/Output operations (cont.)</vt:lpstr>
      <vt:lpstr>Basic Input/Output operations (cont.)</vt:lpstr>
      <vt:lpstr>Accessing I/O devices</vt:lpstr>
      <vt:lpstr>Accessing I/O devices (cont.)</vt:lpstr>
      <vt:lpstr>Accessing I/O devices (cont.)</vt:lpstr>
      <vt:lpstr>Accessing I/O devices (cont.)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ALi</cp:lastModifiedBy>
  <cp:revision>531</cp:revision>
  <dcterms:created xsi:type="dcterms:W3CDTF">2015-10-20T10:51:12Z</dcterms:created>
  <dcterms:modified xsi:type="dcterms:W3CDTF">2016-01-01T20:15:28Z</dcterms:modified>
</cp:coreProperties>
</file>